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8" r:id="rId3"/>
    <p:sldId id="283" r:id="rId4"/>
    <p:sldId id="284" r:id="rId5"/>
    <p:sldId id="285" r:id="rId6"/>
    <p:sldId id="286" r:id="rId7"/>
    <p:sldId id="263" r:id="rId8"/>
    <p:sldId id="288" r:id="rId9"/>
    <p:sldId id="265" r:id="rId10"/>
    <p:sldId id="266" r:id="rId11"/>
    <p:sldId id="299" r:id="rId12"/>
    <p:sldId id="291" r:id="rId13"/>
    <p:sldId id="292" r:id="rId14"/>
    <p:sldId id="303" r:id="rId15"/>
    <p:sldId id="304" r:id="rId16"/>
    <p:sldId id="305" r:id="rId17"/>
    <p:sldId id="313" r:id="rId18"/>
    <p:sldId id="306" r:id="rId19"/>
    <p:sldId id="309" r:id="rId20"/>
    <p:sldId id="310" r:id="rId21"/>
    <p:sldId id="293" r:id="rId22"/>
    <p:sldId id="295" r:id="rId23"/>
    <p:sldId id="311" r:id="rId24"/>
    <p:sldId id="297" r:id="rId25"/>
    <p:sldId id="312" r:id="rId26"/>
    <p:sldId id="300" r:id="rId27"/>
    <p:sldId id="302"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E065"/>
    <a:srgbClr val="EFCACA"/>
    <a:srgbClr val="9DD526"/>
    <a:srgbClr val="005C4A"/>
    <a:srgbClr val="EF5361"/>
    <a:srgbClr val="604A7B"/>
    <a:srgbClr val="FB3803"/>
    <a:srgbClr val="FFF9E8"/>
    <a:srgbClr val="57948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56" autoAdjust="0"/>
  </p:normalViewPr>
  <p:slideViewPr>
    <p:cSldViewPr>
      <p:cViewPr varScale="1">
        <p:scale>
          <a:sx n="80" d="100"/>
          <a:sy n="80" d="100"/>
        </p:scale>
        <p:origin x="103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6.xml"/><Relationship Id="rId1" Type="http://schemas.openxmlformats.org/officeDocument/2006/relationships/slide" Target="../slides/slide4.xml"/><Relationship Id="rId6" Type="http://schemas.openxmlformats.org/officeDocument/2006/relationships/slide" Target="../slides/slide12.xml"/><Relationship Id="rId5" Type="http://schemas.openxmlformats.org/officeDocument/2006/relationships/slide" Target="../slides/slide11.xml"/><Relationship Id="rId4" Type="http://schemas.openxmlformats.org/officeDocument/2006/relationships/slide" Target="../slides/slide8.xml"/></Relationships>
</file>

<file path=ppt/diagrams/_rels/data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4.xml"/><Relationship Id="rId1" Type="http://schemas.openxmlformats.org/officeDocument/2006/relationships/slide" Target="../slides/slide4.xml"/><Relationship Id="rId6" Type="http://schemas.openxmlformats.org/officeDocument/2006/relationships/slide" Target="../slides/slide19.xml"/><Relationship Id="rId5" Type="http://schemas.openxmlformats.org/officeDocument/2006/relationships/slide" Target="../slides/slide18.xml"/><Relationship Id="rId4" Type="http://schemas.openxmlformats.org/officeDocument/2006/relationships/slide" Target="../slides/slide16.xml"/></Relationships>
</file>

<file path=ppt/diagrams/_rels/data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21.xml"/><Relationship Id="rId1" Type="http://schemas.openxmlformats.org/officeDocument/2006/relationships/slide" Target="../slides/slide4.xml"/><Relationship Id="rId4" Type="http://schemas.openxmlformats.org/officeDocument/2006/relationships/slide" Target="../slides/slide23.xml"/></Relationships>
</file>

<file path=ppt/diagrams/_rels/data4.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25.xml"/><Relationship Id="rId1"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a:solidFill>
                <a:schemeClr val="bg1"/>
              </a:solidFill>
              <a:latin typeface="Candara" panose="020E0502030303020204" pitchFamily="34" charset="0"/>
            </a:rPr>
            <a:t>Q.S. Al-</a:t>
          </a:r>
          <a:r>
            <a:rPr lang="en-ID" sz="2400" b="1" dirty="0" err="1">
              <a:solidFill>
                <a:schemeClr val="bg1"/>
              </a:solidFill>
              <a:latin typeface="Candara" panose="020E0502030303020204" pitchFamily="34" charset="0"/>
            </a:rPr>
            <a:t>Isrā</a:t>
          </a:r>
          <a:r>
            <a:rPr lang="en-ID" sz="2400" b="1" dirty="0">
              <a:solidFill>
                <a:schemeClr val="bg1"/>
              </a:solidFill>
              <a:latin typeface="Candara" panose="020E0502030303020204" pitchFamily="34" charset="0"/>
            </a:rPr>
            <a:t>/ 17: 32 </a:t>
          </a:r>
          <a:r>
            <a:rPr lang="en-ID" sz="2400" b="1" dirty="0" err="1">
              <a:solidFill>
                <a:schemeClr val="bg1"/>
              </a:solidFill>
              <a:latin typeface="Candara" panose="020E0502030303020204" pitchFamily="34" charset="0"/>
            </a:rPr>
            <a:t>tentang</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Larangan</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Pergaulan</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Bebas</a:t>
          </a:r>
          <a:r>
            <a:rPr lang="en-ID" sz="2400" b="1" dirty="0">
              <a:solidFill>
                <a:schemeClr val="bg1"/>
              </a:solidFill>
              <a:latin typeface="Candara" panose="020E0502030303020204" pitchFamily="34" charset="0"/>
            </a:rPr>
            <a:t> dan Zina</a:t>
          </a:r>
          <a:endParaRPr lang="en-US" sz="240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ID" sz="2000" b="1" dirty="0">
              <a:solidFill>
                <a:schemeClr val="bg1"/>
              </a:solidFill>
              <a:latin typeface="Candara" panose="020E0502030303020204" pitchFamily="34" charset="0"/>
            </a:rPr>
            <a:t>Q.S. Al-</a:t>
          </a:r>
          <a:r>
            <a:rPr lang="en-ID" sz="2000" b="1" dirty="0" err="1">
              <a:solidFill>
                <a:schemeClr val="bg1"/>
              </a:solidFill>
              <a:latin typeface="Candara" panose="020E0502030303020204" pitchFamily="34" charset="0"/>
            </a:rPr>
            <a:t>Isrā</a:t>
          </a:r>
          <a:r>
            <a:rPr lang="en-ID" sz="2000" b="1" dirty="0">
              <a:solidFill>
                <a:schemeClr val="bg1"/>
              </a:solidFill>
              <a:latin typeface="Candara" panose="020E0502030303020204" pitchFamily="34" charset="0"/>
            </a:rPr>
            <a:t>/ 17: 32</a:t>
          </a:r>
          <a:endParaRPr lang="en-ID" sz="2000" b="1" dirty="0">
            <a:latin typeface="Candara" panose="020E0502030303020204" pitchFamily="34" charset="0"/>
          </a:endParaRPr>
        </a:p>
        <a:p>
          <a:pPr>
            <a:spcAft>
              <a:spcPts val="600"/>
            </a:spcAft>
          </a:pPr>
          <a:r>
            <a:rPr lang="en-ID" sz="2000" b="1" dirty="0">
              <a:latin typeface="Candara" panose="020E0502030303020204" pitchFamily="34" charset="0"/>
            </a:rPr>
            <a:t>dan </a:t>
          </a:r>
          <a:r>
            <a:rPr lang="en-ID" sz="2000" b="1" dirty="0" err="1">
              <a:latin typeface="Candara" panose="020E0502030303020204" pitchFamily="34" charset="0"/>
            </a:rPr>
            <a:t>Terjemah</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FEDF52E7-83A9-4F66-BA35-6388C6C86D20}">
      <dgm:prSet custT="1"/>
      <dgm:spPr/>
      <dgm:t>
        <a:bodyPr/>
        <a:lstStyle/>
        <a:p>
          <a:r>
            <a:rPr lang="en-ID" sz="2000" b="1" dirty="0">
              <a:latin typeface="Candara" panose="020E0502030303020204" pitchFamily="34" charset="0"/>
            </a:rPr>
            <a:t>Hukum Tajwid</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2BA03FA7-C003-4167-AD11-46B8E15B0792}" type="parTrans" cxnId="{7D30F84B-E9DB-4961-94C6-47F9A30C211C}">
      <dgm:prSet/>
      <dgm:spPr/>
      <dgm:t>
        <a:bodyPr/>
        <a:lstStyle/>
        <a:p>
          <a:endParaRPr lang="en-US"/>
        </a:p>
      </dgm:t>
    </dgm:pt>
    <dgm:pt modelId="{4BAB9939-3B00-4C40-AE50-65A1097B1F02}" type="sibTrans" cxnId="{7D30F84B-E9DB-4961-94C6-47F9A30C211C}">
      <dgm:prSet/>
      <dgm:spPr/>
      <dgm:t>
        <a:bodyPr/>
        <a:lstStyle/>
        <a:p>
          <a:endParaRPr lang="en-US"/>
        </a:p>
      </dgm:t>
    </dgm:pt>
    <dgm:pt modelId="{B11A9D9D-A9DD-4E89-9F71-1936CBD52FB7}">
      <dgm:prSet custT="1"/>
      <dgm:spPr/>
      <dgm:t>
        <a:bodyPr/>
        <a:lstStyle/>
        <a:p>
          <a:r>
            <a:rPr lang="en-ID" sz="2000" b="1" dirty="0" err="1">
              <a:latin typeface="Candara" panose="020E0502030303020204" pitchFamily="34" charset="0"/>
            </a:rPr>
            <a:t>Penjelasan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149D444-5D1E-4DE5-8A94-8AD3B64B3F32}" type="parTrans" cxnId="{1E0A4C04-8442-45F9-A512-BFF7721A7C6E}">
      <dgm:prSet/>
      <dgm:spPr/>
      <dgm:t>
        <a:bodyPr/>
        <a:lstStyle/>
        <a:p>
          <a:endParaRPr lang="en-US"/>
        </a:p>
      </dgm:t>
    </dgm:pt>
    <dgm:pt modelId="{73449237-E0DC-42C4-8D59-8B6CA5BDF464}" type="sibTrans" cxnId="{1E0A4C04-8442-45F9-A512-BFF7721A7C6E}">
      <dgm:prSet/>
      <dgm:spPr/>
      <dgm:t>
        <a:bodyPr/>
        <a:lstStyle/>
        <a:p>
          <a:endParaRPr lang="en-US"/>
        </a:p>
      </dgm:t>
    </dgm:pt>
    <dgm:pt modelId="{0E1A2C92-528E-44E5-98D3-480A577D2D7A}">
      <dgm:prSet phldrT="[Text]" custT="1"/>
      <dgm:spPr/>
      <dgm:t>
        <a:bodyPr/>
        <a:lstStyle/>
        <a:p>
          <a:r>
            <a:rPr lang="en-ID" sz="2000" b="1" dirty="0">
              <a:latin typeface="Candara" panose="020E0502030303020204" pitchFamily="34" charset="0"/>
            </a:rPr>
            <a:t>Isi dan </a:t>
          </a:r>
          <a:r>
            <a:rPr lang="en-ID" sz="2000" b="1" dirty="0" err="1">
              <a:latin typeface="Candara" panose="020E0502030303020204" pitchFamily="34" charset="0"/>
            </a:rPr>
            <a:t>Kandungan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68B56829-8DFD-4AD6-BC11-25130AFFA040}" type="parTrans" cxnId="{3A534BC0-FC1E-4488-957C-12DABBC7EA8D}">
      <dgm:prSet/>
      <dgm:spPr/>
      <dgm:t>
        <a:bodyPr/>
        <a:lstStyle/>
        <a:p>
          <a:endParaRPr lang="en-US"/>
        </a:p>
      </dgm:t>
    </dgm:pt>
    <dgm:pt modelId="{32C99083-7827-42F0-8892-D28DBAED0321}" type="sibTrans" cxnId="{3A534BC0-FC1E-4488-957C-12DABBC7EA8D}">
      <dgm:prSet/>
      <dgm:spPr/>
      <dgm:t>
        <a:bodyPr/>
        <a:lstStyle/>
        <a:p>
          <a:endParaRPr lang="en-US"/>
        </a:p>
      </dgm:t>
    </dgm:pt>
    <dgm:pt modelId="{CE6FEC3B-E94A-41F6-B876-68BD775EF2F5}">
      <dgm:prSet phldrT="[Text]" custT="1"/>
      <dgm:spPr/>
      <dgm:t>
        <a:bodyPr/>
        <a:lstStyle/>
        <a:p>
          <a:r>
            <a:rPr lang="en-ID" sz="2000" b="1" dirty="0" err="1">
              <a:latin typeface="Candara" panose="020E0502030303020204" pitchFamily="34" charset="0"/>
            </a:rPr>
            <a:t>Perilaku</a:t>
          </a:r>
          <a:r>
            <a:rPr lang="en-ID" sz="2000" b="1" dirty="0">
              <a:latin typeface="Candara" panose="020E0502030303020204" pitchFamily="34" charset="0"/>
            </a:rPr>
            <a:t> </a:t>
          </a:r>
          <a:r>
            <a:rPr lang="en-ID" sz="2000" b="1" dirty="0" err="1">
              <a:latin typeface="Candara" panose="020E0502030303020204" pitchFamily="34" charset="0"/>
            </a:rPr>
            <a:t>Cerminan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B395B926-BAA5-4EA1-ABBC-CCD401EAC9F6}" type="parTrans" cxnId="{5DEB476D-9682-429C-AC03-9489A24ACCC8}">
      <dgm:prSet/>
      <dgm:spPr/>
      <dgm:t>
        <a:bodyPr/>
        <a:lstStyle/>
        <a:p>
          <a:endParaRPr lang="en-US"/>
        </a:p>
      </dgm:t>
    </dgm:pt>
    <dgm:pt modelId="{D011C4A5-AF9F-42E5-9F03-A8E1E72EBF74}" type="sibTrans" cxnId="{5DEB476D-9682-429C-AC03-9489A24ACCC8}">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5"/>
      <dgm:spPr/>
    </dgm:pt>
    <dgm:pt modelId="{C991E3F2-A24F-47B0-935F-73A0AFE73FA2}" type="pres">
      <dgm:prSet presAssocID="{C8902F4E-CE50-4915-8529-DD51C0E84165}" presName="connTx" presStyleLbl="parChTrans1D2" presStyleIdx="0" presStyleCnt="5"/>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5"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07B05212-FE41-4980-A8A6-F32C5DA678E1}" type="pres">
      <dgm:prSet presAssocID="{2BA03FA7-C003-4167-AD11-46B8E15B0792}" presName="conn2-1" presStyleLbl="parChTrans1D2" presStyleIdx="1" presStyleCnt="5"/>
      <dgm:spPr/>
    </dgm:pt>
    <dgm:pt modelId="{23A7AE12-B5F7-4EEF-954F-201D0D58DDCA}" type="pres">
      <dgm:prSet presAssocID="{2BA03FA7-C003-4167-AD11-46B8E15B0792}" presName="connTx" presStyleLbl="parChTrans1D2" presStyleIdx="1" presStyleCnt="5"/>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1" presStyleCnt="5"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80C43B3D-D1B7-43AA-AE24-505BC4EE8222}" type="pres">
      <dgm:prSet presAssocID="{D149D444-5D1E-4DE5-8A94-8AD3B64B3F32}" presName="conn2-1" presStyleLbl="parChTrans1D2" presStyleIdx="2" presStyleCnt="5"/>
      <dgm:spPr/>
    </dgm:pt>
    <dgm:pt modelId="{16A91734-B324-457B-9236-E7ED4BD823B3}" type="pres">
      <dgm:prSet presAssocID="{D149D444-5D1E-4DE5-8A94-8AD3B64B3F32}" presName="connTx" presStyleLbl="parChTrans1D2" presStyleIdx="2" presStyleCnt="5"/>
      <dgm:spPr/>
    </dgm:pt>
    <dgm:pt modelId="{289D80BB-FDEB-483A-910E-7FBF72D5DA79}" type="pres">
      <dgm:prSet presAssocID="{B11A9D9D-A9DD-4E89-9F71-1936CBD52FB7}" presName="root2" presStyleCnt="0"/>
      <dgm:spPr/>
    </dgm:pt>
    <dgm:pt modelId="{966D30AB-F7C7-4570-9D01-0E1E360FD6D9}" type="pres">
      <dgm:prSet presAssocID="{B11A9D9D-A9DD-4E89-9F71-1936CBD52FB7}" presName="LevelTwoTextNode" presStyleLbl="node2" presStyleIdx="2" presStyleCnt="5" custScaleX="229168" custScaleY="90783" custRadScaleRad="100751" custRadScaleInc="-171">
        <dgm:presLayoutVars>
          <dgm:chPref val="3"/>
        </dgm:presLayoutVars>
      </dgm:prSet>
      <dgm:spPr/>
    </dgm:pt>
    <dgm:pt modelId="{75822A14-8A7E-4C2F-8B44-B7AD8D044B45}" type="pres">
      <dgm:prSet presAssocID="{B11A9D9D-A9DD-4E89-9F71-1936CBD52FB7}" presName="level3hierChild" presStyleCnt="0"/>
      <dgm:spPr/>
    </dgm:pt>
    <dgm:pt modelId="{FB271E70-81C1-468A-9506-698ED232D105}" type="pres">
      <dgm:prSet presAssocID="{68B56829-8DFD-4AD6-BC11-25130AFFA040}" presName="conn2-1" presStyleLbl="parChTrans1D2" presStyleIdx="3" presStyleCnt="5"/>
      <dgm:spPr/>
    </dgm:pt>
    <dgm:pt modelId="{C1C9B231-21AA-4C8F-AF7A-098415796645}" type="pres">
      <dgm:prSet presAssocID="{68B56829-8DFD-4AD6-BC11-25130AFFA040}" presName="connTx" presStyleLbl="parChTrans1D2" presStyleIdx="3" presStyleCnt="5"/>
      <dgm:spPr/>
    </dgm:pt>
    <dgm:pt modelId="{7701BA8C-EF34-400B-A16D-5843D6683ABC}" type="pres">
      <dgm:prSet presAssocID="{0E1A2C92-528E-44E5-98D3-480A577D2D7A}" presName="root2" presStyleCnt="0"/>
      <dgm:spPr/>
    </dgm:pt>
    <dgm:pt modelId="{1E641D61-810B-4C11-82D4-DE0A5205F86B}" type="pres">
      <dgm:prSet presAssocID="{0E1A2C92-528E-44E5-98D3-480A577D2D7A}" presName="LevelTwoTextNode" presStyleLbl="node2" presStyleIdx="3" presStyleCnt="5" custScaleX="229168" custScaleY="90783" custRadScaleInc="0">
        <dgm:presLayoutVars>
          <dgm:chPref val="3"/>
        </dgm:presLayoutVars>
      </dgm:prSet>
      <dgm:spPr/>
    </dgm:pt>
    <dgm:pt modelId="{66A9FE1A-25A3-4433-B53F-80677BDD2BB8}" type="pres">
      <dgm:prSet presAssocID="{0E1A2C92-528E-44E5-98D3-480A577D2D7A}" presName="level3hierChild" presStyleCnt="0"/>
      <dgm:spPr/>
    </dgm:pt>
    <dgm:pt modelId="{F8DEBD6E-AAD9-4504-8573-6AAEAA7C60C7}" type="pres">
      <dgm:prSet presAssocID="{B395B926-BAA5-4EA1-ABBC-CCD401EAC9F6}" presName="conn2-1" presStyleLbl="parChTrans1D2" presStyleIdx="4" presStyleCnt="5"/>
      <dgm:spPr/>
    </dgm:pt>
    <dgm:pt modelId="{3BB27C79-D33E-4C76-ABFA-874FBC205219}" type="pres">
      <dgm:prSet presAssocID="{B395B926-BAA5-4EA1-ABBC-CCD401EAC9F6}" presName="connTx" presStyleLbl="parChTrans1D2" presStyleIdx="4" presStyleCnt="5"/>
      <dgm:spPr/>
    </dgm:pt>
    <dgm:pt modelId="{AF7B1D7D-C428-416F-BDAC-F872A85C2468}" type="pres">
      <dgm:prSet presAssocID="{CE6FEC3B-E94A-41F6-B876-68BD775EF2F5}" presName="root2" presStyleCnt="0"/>
      <dgm:spPr/>
    </dgm:pt>
    <dgm:pt modelId="{3E0059FA-24FD-46D8-A03F-44D1768B8B72}" type="pres">
      <dgm:prSet presAssocID="{CE6FEC3B-E94A-41F6-B876-68BD775EF2F5}" presName="LevelTwoTextNode" presStyleLbl="node2" presStyleIdx="4" presStyleCnt="5" custScaleX="229168" custScaleY="90783" custRadScaleInc="0">
        <dgm:presLayoutVars>
          <dgm:chPref val="3"/>
        </dgm:presLayoutVars>
      </dgm:prSet>
      <dgm:spPr/>
    </dgm:pt>
    <dgm:pt modelId="{A29B1E62-AAD4-4ACC-8BCD-6542738E6C8A}" type="pres">
      <dgm:prSet presAssocID="{CE6FEC3B-E94A-41F6-B876-68BD775EF2F5}"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1E0A4C04-8442-45F9-A512-BFF7721A7C6E}" srcId="{8D634557-49AE-4FDE-912C-A069DE711DDD}" destId="{B11A9D9D-A9DD-4E89-9F71-1936CBD52FB7}" srcOrd="2" destOrd="0" parTransId="{D149D444-5D1E-4DE5-8A94-8AD3B64B3F32}" sibTransId="{73449237-E0DC-42C4-8D59-8B6CA5BDF464}"/>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DF97B53D-D3EB-43A1-9CD7-742D7A12A1B8}" type="presOf" srcId="{B11A9D9D-A9DD-4E89-9F71-1936CBD52FB7}" destId="{966D30AB-F7C7-4570-9D01-0E1E360FD6D9}"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1" destOrd="0" parTransId="{2BA03FA7-C003-4167-AD11-46B8E15B0792}" sibTransId="{4BAB9939-3B00-4C40-AE50-65A1097B1F02}"/>
    <dgm:cxn modelId="{5DEB476D-9682-429C-AC03-9489A24ACCC8}" srcId="{8D634557-49AE-4FDE-912C-A069DE711DDD}" destId="{CE6FEC3B-E94A-41F6-B876-68BD775EF2F5}" srcOrd="4" destOrd="0" parTransId="{B395B926-BAA5-4EA1-ABBC-CCD401EAC9F6}" sibTransId="{D011C4A5-AF9F-42E5-9F03-A8E1E72EBF74}"/>
    <dgm:cxn modelId="{545FE38D-5D89-4F8D-9918-F1D7C5E98FD3}" srcId="{1263706C-3874-48FA-9084-9F31219BD8AC}" destId="{8D634557-49AE-4FDE-912C-A069DE711DDD}" srcOrd="0" destOrd="0" parTransId="{591DFCA5-E106-4BEA-A11E-82652D2FE35C}" sibTransId="{DFD2BBB6-39A8-4DDB-A9CB-042ACF8C4D92}"/>
    <dgm:cxn modelId="{B55965A7-B257-4A47-96A3-8860BB713F2B}" type="presOf" srcId="{0E1A2C92-528E-44E5-98D3-480A577D2D7A}" destId="{1E641D61-810B-4C11-82D4-DE0A5205F86B}" srcOrd="0" destOrd="0" presId="urn:microsoft.com/office/officeart/2005/8/layout/hierarchy2"/>
    <dgm:cxn modelId="{A99414A8-8197-49B5-9651-08AE1AB556B8}" type="presOf" srcId="{CE6FEC3B-E94A-41F6-B876-68BD775EF2F5}" destId="{3E0059FA-24FD-46D8-A03F-44D1768B8B72}" srcOrd="0" destOrd="0" presId="urn:microsoft.com/office/officeart/2005/8/layout/hierarchy2"/>
    <dgm:cxn modelId="{B2F018AB-A6EB-46F8-B93A-BB7FF716EDD6}" type="presOf" srcId="{D149D444-5D1E-4DE5-8A94-8AD3B64B3F32}" destId="{80C43B3D-D1B7-43AA-AE24-505BC4EE8222}" srcOrd="0" destOrd="0" presId="urn:microsoft.com/office/officeart/2005/8/layout/hierarchy2"/>
    <dgm:cxn modelId="{4D1813B0-A8EA-48DB-9D74-072CDA40E180}" type="presOf" srcId="{68B56829-8DFD-4AD6-BC11-25130AFFA040}" destId="{FB271E70-81C1-468A-9506-698ED232D105}" srcOrd="0" destOrd="0" presId="urn:microsoft.com/office/officeart/2005/8/layout/hierarchy2"/>
    <dgm:cxn modelId="{66D2D8B4-ECE6-4608-B96C-13EC7584DF55}" type="presOf" srcId="{B395B926-BAA5-4EA1-ABBC-CCD401EAC9F6}" destId="{F8DEBD6E-AAD9-4504-8573-6AAEAA7C60C7}" srcOrd="0" destOrd="0" presId="urn:microsoft.com/office/officeart/2005/8/layout/hierarchy2"/>
    <dgm:cxn modelId="{729B00B9-5E03-4292-BB5B-A2FF8F99CD5C}" type="presOf" srcId="{D149D444-5D1E-4DE5-8A94-8AD3B64B3F32}" destId="{16A91734-B324-457B-9236-E7ED4BD823B3}" srcOrd="1" destOrd="0" presId="urn:microsoft.com/office/officeart/2005/8/layout/hierarchy2"/>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3A534BC0-FC1E-4488-957C-12DABBC7EA8D}" srcId="{8D634557-49AE-4FDE-912C-A069DE711DDD}" destId="{0E1A2C92-528E-44E5-98D3-480A577D2D7A}" srcOrd="3" destOrd="0" parTransId="{68B56829-8DFD-4AD6-BC11-25130AFFA040}" sibTransId="{32C99083-7827-42F0-8892-D28DBAED0321}"/>
    <dgm:cxn modelId="{892D43C5-5B59-4195-AF6F-95731FC74A11}" type="presOf" srcId="{2BA03FA7-C003-4167-AD11-46B8E15B0792}" destId="{07B05212-FE41-4980-A8A6-F32C5DA678E1}" srcOrd="0" destOrd="0" presId="urn:microsoft.com/office/officeart/2005/8/layout/hierarchy2"/>
    <dgm:cxn modelId="{FDF391EB-BC0F-4035-92C6-D74068ACECAE}" type="presOf" srcId="{68B56829-8DFD-4AD6-BC11-25130AFFA040}" destId="{C1C9B231-21AA-4C8F-AF7A-098415796645}" srcOrd="1" destOrd="0" presId="urn:microsoft.com/office/officeart/2005/8/layout/hierarchy2"/>
    <dgm:cxn modelId="{88FD34F7-5715-42FF-87A0-24392B39CF36}" type="presOf" srcId="{B395B926-BAA5-4EA1-ABBC-CCD401EAC9F6}" destId="{3BB27C79-D33E-4C76-ABFA-874FBC205219}" srcOrd="1" destOrd="0" presId="urn:microsoft.com/office/officeart/2005/8/layout/hierarchy2"/>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C28D5EB9-EE34-44D0-B164-213DD2BD9837}" type="presParOf" srcId="{9A3CA7F6-9FDF-485A-927F-ABF03FA5328E}" destId="{07B05212-FE41-4980-A8A6-F32C5DA678E1}" srcOrd="2"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3"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A8E78565-9D62-4684-B414-EED5BBABFD70}" type="presParOf" srcId="{9A3CA7F6-9FDF-485A-927F-ABF03FA5328E}" destId="{80C43B3D-D1B7-43AA-AE24-505BC4EE8222}" srcOrd="4" destOrd="0" presId="urn:microsoft.com/office/officeart/2005/8/layout/hierarchy2"/>
    <dgm:cxn modelId="{0D6F3278-377E-4ABE-9A73-1748DDE0390E}" type="presParOf" srcId="{80C43B3D-D1B7-43AA-AE24-505BC4EE8222}" destId="{16A91734-B324-457B-9236-E7ED4BD823B3}" srcOrd="0" destOrd="0" presId="urn:microsoft.com/office/officeart/2005/8/layout/hierarchy2"/>
    <dgm:cxn modelId="{29A27232-E9E2-4638-B393-2FFF1972D345}" type="presParOf" srcId="{9A3CA7F6-9FDF-485A-927F-ABF03FA5328E}" destId="{289D80BB-FDEB-483A-910E-7FBF72D5DA79}" srcOrd="5" destOrd="0" presId="urn:microsoft.com/office/officeart/2005/8/layout/hierarchy2"/>
    <dgm:cxn modelId="{6E2BBB77-02FF-429B-A3ED-97435B3CF52F}" type="presParOf" srcId="{289D80BB-FDEB-483A-910E-7FBF72D5DA79}" destId="{966D30AB-F7C7-4570-9D01-0E1E360FD6D9}" srcOrd="0" destOrd="0" presId="urn:microsoft.com/office/officeart/2005/8/layout/hierarchy2"/>
    <dgm:cxn modelId="{21463DEF-806A-4415-B2EC-E549A34988D0}" type="presParOf" srcId="{289D80BB-FDEB-483A-910E-7FBF72D5DA79}" destId="{75822A14-8A7E-4C2F-8B44-B7AD8D044B45}" srcOrd="1" destOrd="0" presId="urn:microsoft.com/office/officeart/2005/8/layout/hierarchy2"/>
    <dgm:cxn modelId="{C2348E53-CC34-4B8D-B0EF-711CD334DDFB}" type="presParOf" srcId="{9A3CA7F6-9FDF-485A-927F-ABF03FA5328E}" destId="{FB271E70-81C1-468A-9506-698ED232D105}" srcOrd="6" destOrd="0" presId="urn:microsoft.com/office/officeart/2005/8/layout/hierarchy2"/>
    <dgm:cxn modelId="{17B0AD36-2559-45F4-A858-619A7BEB69F9}" type="presParOf" srcId="{FB271E70-81C1-468A-9506-698ED232D105}" destId="{C1C9B231-21AA-4C8F-AF7A-098415796645}" srcOrd="0" destOrd="0" presId="urn:microsoft.com/office/officeart/2005/8/layout/hierarchy2"/>
    <dgm:cxn modelId="{3BDD128A-6AA3-47CB-9C0D-B0BBA8727135}" type="presParOf" srcId="{9A3CA7F6-9FDF-485A-927F-ABF03FA5328E}" destId="{7701BA8C-EF34-400B-A16D-5843D6683ABC}" srcOrd="7" destOrd="0" presId="urn:microsoft.com/office/officeart/2005/8/layout/hierarchy2"/>
    <dgm:cxn modelId="{0DC9C8B8-EC29-467A-A80B-6413E5C29BB2}" type="presParOf" srcId="{7701BA8C-EF34-400B-A16D-5843D6683ABC}" destId="{1E641D61-810B-4C11-82D4-DE0A5205F86B}" srcOrd="0" destOrd="0" presId="urn:microsoft.com/office/officeart/2005/8/layout/hierarchy2"/>
    <dgm:cxn modelId="{DD3C1CDF-7267-4BAF-9855-530DD1338EBC}" type="presParOf" srcId="{7701BA8C-EF34-400B-A16D-5843D6683ABC}" destId="{66A9FE1A-25A3-4433-B53F-80677BDD2BB8}" srcOrd="1" destOrd="0" presId="urn:microsoft.com/office/officeart/2005/8/layout/hierarchy2"/>
    <dgm:cxn modelId="{B16B29C9-73A7-4F80-AF8F-F6B3E58F2C68}" type="presParOf" srcId="{9A3CA7F6-9FDF-485A-927F-ABF03FA5328E}" destId="{F8DEBD6E-AAD9-4504-8573-6AAEAA7C60C7}" srcOrd="8" destOrd="0" presId="urn:microsoft.com/office/officeart/2005/8/layout/hierarchy2"/>
    <dgm:cxn modelId="{5C43DB08-A5D2-4011-A9FA-279C21D04BD3}" type="presParOf" srcId="{F8DEBD6E-AAD9-4504-8573-6AAEAA7C60C7}" destId="{3BB27C79-D33E-4C76-ABFA-874FBC205219}" srcOrd="0" destOrd="0" presId="urn:microsoft.com/office/officeart/2005/8/layout/hierarchy2"/>
    <dgm:cxn modelId="{024094C6-2584-4F6B-809B-A2E50D425426}" type="presParOf" srcId="{9A3CA7F6-9FDF-485A-927F-ABF03FA5328E}" destId="{AF7B1D7D-C428-416F-BDAC-F872A85C2468}" srcOrd="9" destOrd="0" presId="urn:microsoft.com/office/officeart/2005/8/layout/hierarchy2"/>
    <dgm:cxn modelId="{52DA0A75-8295-4F50-B210-D6BC75B09993}" type="presParOf" srcId="{AF7B1D7D-C428-416F-BDAC-F872A85C2468}" destId="{3E0059FA-24FD-46D8-A03F-44D1768B8B72}" srcOrd="0" destOrd="0" presId="urn:microsoft.com/office/officeart/2005/8/layout/hierarchy2"/>
    <dgm:cxn modelId="{36914240-8E82-43CC-AFBB-2BDB43CAF853}" type="presParOf" srcId="{AF7B1D7D-C428-416F-BDAC-F872A85C2468}" destId="{A29B1E62-AAD4-4ACC-8BCD-6542738E6C8A}"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a:solidFill>
                <a:schemeClr val="bg1"/>
              </a:solidFill>
              <a:latin typeface="Candara" panose="020E0502030303020204" pitchFamily="34" charset="0"/>
            </a:rPr>
            <a:t>Q.S. An-</a:t>
          </a:r>
          <a:r>
            <a:rPr lang="en-ID" sz="2400" b="1" dirty="0" err="1">
              <a:solidFill>
                <a:schemeClr val="bg1"/>
              </a:solidFill>
              <a:latin typeface="Candara" panose="020E0502030303020204" pitchFamily="34" charset="0"/>
            </a:rPr>
            <a:t>Nūr</a:t>
          </a:r>
          <a:r>
            <a:rPr lang="en-ID" sz="2400" b="1" dirty="0">
              <a:solidFill>
                <a:schemeClr val="bg1"/>
              </a:solidFill>
              <a:latin typeface="Candara" panose="020E0502030303020204" pitchFamily="34" charset="0"/>
            </a:rPr>
            <a:t>/24: 2 </a:t>
          </a:r>
          <a:r>
            <a:rPr lang="en-ID" sz="2400" b="1" dirty="0" err="1">
              <a:solidFill>
                <a:schemeClr val="bg1"/>
              </a:solidFill>
              <a:latin typeface="Candara" panose="020E0502030303020204" pitchFamily="34" charset="0"/>
            </a:rPr>
            <a:t>tentang</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Larangan</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Pergaulan</a:t>
          </a:r>
          <a:r>
            <a:rPr lang="en-ID" sz="2400" b="1" dirty="0">
              <a:solidFill>
                <a:schemeClr val="bg1"/>
              </a:solidFill>
              <a:latin typeface="Candara" panose="020E0502030303020204" pitchFamily="34" charset="0"/>
            </a:rPr>
            <a:t> </a:t>
          </a:r>
          <a:r>
            <a:rPr lang="en-ID" sz="2400" b="1" dirty="0" err="1">
              <a:solidFill>
                <a:schemeClr val="bg1"/>
              </a:solidFill>
              <a:latin typeface="Candara" panose="020E0502030303020204" pitchFamily="34" charset="0"/>
            </a:rPr>
            <a:t>Bebas</a:t>
          </a:r>
          <a:r>
            <a:rPr lang="en-ID" sz="2400" b="1" dirty="0">
              <a:solidFill>
                <a:schemeClr val="bg1"/>
              </a:solidFill>
              <a:latin typeface="Candara" panose="020E0502030303020204" pitchFamily="34" charset="0"/>
            </a:rPr>
            <a:t> dan Zina</a:t>
          </a:r>
          <a:endParaRPr lang="en-US" sz="240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ID" sz="2000" b="1" dirty="0">
              <a:solidFill>
                <a:schemeClr val="bg1"/>
              </a:solidFill>
              <a:latin typeface="Candara" panose="020E0502030303020204" pitchFamily="34" charset="0"/>
            </a:rPr>
            <a:t>Q.S. An-</a:t>
          </a:r>
          <a:r>
            <a:rPr lang="en-ID" sz="2000" b="1" dirty="0" err="1">
              <a:solidFill>
                <a:schemeClr val="bg1"/>
              </a:solidFill>
              <a:latin typeface="Candara" panose="020E0502030303020204" pitchFamily="34" charset="0"/>
            </a:rPr>
            <a:t>Nūr</a:t>
          </a:r>
          <a:r>
            <a:rPr lang="en-ID" sz="2000" b="1" dirty="0">
              <a:solidFill>
                <a:schemeClr val="bg1"/>
              </a:solidFill>
              <a:latin typeface="Candara" panose="020E0502030303020204" pitchFamily="34" charset="0"/>
            </a:rPr>
            <a:t>/24: 2</a:t>
          </a:r>
          <a:endParaRPr lang="en-ID" sz="2000" b="1" dirty="0">
            <a:latin typeface="Candara" panose="020E0502030303020204" pitchFamily="34" charset="0"/>
          </a:endParaRPr>
        </a:p>
        <a:p>
          <a:pPr>
            <a:spcAft>
              <a:spcPts val="600"/>
            </a:spcAft>
          </a:pPr>
          <a:r>
            <a:rPr lang="en-ID" sz="2000" b="1" dirty="0">
              <a:latin typeface="Candara" panose="020E0502030303020204" pitchFamily="34" charset="0"/>
            </a:rPr>
            <a:t>dan </a:t>
          </a:r>
          <a:r>
            <a:rPr lang="en-ID" sz="2000" b="1" dirty="0" err="1">
              <a:latin typeface="Candara" panose="020E0502030303020204" pitchFamily="34" charset="0"/>
            </a:rPr>
            <a:t>Terjemah</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FEDF52E7-83A9-4F66-BA35-6388C6C86D20}">
      <dgm:prSet custT="1"/>
      <dgm:spPr/>
      <dgm:t>
        <a:bodyPr/>
        <a:lstStyle/>
        <a:p>
          <a:r>
            <a:rPr lang="en-ID" sz="2000" b="1" dirty="0">
              <a:latin typeface="Candara" panose="020E0502030303020204" pitchFamily="34" charset="0"/>
            </a:rPr>
            <a:t>Hukum Tajwid</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2BA03FA7-C003-4167-AD11-46B8E15B0792}" type="parTrans" cxnId="{7D30F84B-E9DB-4961-94C6-47F9A30C211C}">
      <dgm:prSet/>
      <dgm:spPr/>
      <dgm:t>
        <a:bodyPr/>
        <a:lstStyle/>
        <a:p>
          <a:endParaRPr lang="en-US"/>
        </a:p>
      </dgm:t>
    </dgm:pt>
    <dgm:pt modelId="{4BAB9939-3B00-4C40-AE50-65A1097B1F02}" type="sibTrans" cxnId="{7D30F84B-E9DB-4961-94C6-47F9A30C211C}">
      <dgm:prSet/>
      <dgm:spPr/>
      <dgm:t>
        <a:bodyPr/>
        <a:lstStyle/>
        <a:p>
          <a:endParaRPr lang="en-US"/>
        </a:p>
      </dgm:t>
    </dgm:pt>
    <dgm:pt modelId="{B11A9D9D-A9DD-4E89-9F71-1936CBD52FB7}">
      <dgm:prSet custT="1"/>
      <dgm:spPr/>
      <dgm:t>
        <a:bodyPr/>
        <a:lstStyle/>
        <a:p>
          <a:r>
            <a:rPr lang="en-ID" sz="2000" b="1" dirty="0" err="1">
              <a:latin typeface="Candara" panose="020E0502030303020204" pitchFamily="34" charset="0"/>
            </a:rPr>
            <a:t>Penjelasan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149D444-5D1E-4DE5-8A94-8AD3B64B3F32}" type="parTrans" cxnId="{1E0A4C04-8442-45F9-A512-BFF7721A7C6E}">
      <dgm:prSet/>
      <dgm:spPr/>
      <dgm:t>
        <a:bodyPr/>
        <a:lstStyle/>
        <a:p>
          <a:endParaRPr lang="en-US"/>
        </a:p>
      </dgm:t>
    </dgm:pt>
    <dgm:pt modelId="{73449237-E0DC-42C4-8D59-8B6CA5BDF464}" type="sibTrans" cxnId="{1E0A4C04-8442-45F9-A512-BFF7721A7C6E}">
      <dgm:prSet/>
      <dgm:spPr/>
      <dgm:t>
        <a:bodyPr/>
        <a:lstStyle/>
        <a:p>
          <a:endParaRPr lang="en-US"/>
        </a:p>
      </dgm:t>
    </dgm:pt>
    <dgm:pt modelId="{0E1A2C92-528E-44E5-98D3-480A577D2D7A}">
      <dgm:prSet phldrT="[Text]" custT="1"/>
      <dgm:spPr/>
      <dgm:t>
        <a:bodyPr/>
        <a:lstStyle/>
        <a:p>
          <a:r>
            <a:rPr lang="en-ID" sz="2000" b="1" dirty="0">
              <a:latin typeface="Candara" panose="020E0502030303020204" pitchFamily="34" charset="0"/>
            </a:rPr>
            <a:t>Isi dan </a:t>
          </a:r>
          <a:r>
            <a:rPr lang="en-ID" sz="2000" b="1" dirty="0" err="1">
              <a:latin typeface="Candara" panose="020E0502030303020204" pitchFamily="34" charset="0"/>
            </a:rPr>
            <a:t>Kandungan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68B56829-8DFD-4AD6-BC11-25130AFFA040}" type="parTrans" cxnId="{3A534BC0-FC1E-4488-957C-12DABBC7EA8D}">
      <dgm:prSet/>
      <dgm:spPr/>
      <dgm:t>
        <a:bodyPr/>
        <a:lstStyle/>
        <a:p>
          <a:endParaRPr lang="en-US"/>
        </a:p>
      </dgm:t>
    </dgm:pt>
    <dgm:pt modelId="{32C99083-7827-42F0-8892-D28DBAED0321}" type="sibTrans" cxnId="{3A534BC0-FC1E-4488-957C-12DABBC7EA8D}">
      <dgm:prSet/>
      <dgm:spPr/>
      <dgm:t>
        <a:bodyPr/>
        <a:lstStyle/>
        <a:p>
          <a:endParaRPr lang="en-US"/>
        </a:p>
      </dgm:t>
    </dgm:pt>
    <dgm:pt modelId="{CE6FEC3B-E94A-41F6-B876-68BD775EF2F5}">
      <dgm:prSet phldrT="[Text]" custT="1"/>
      <dgm:spPr/>
      <dgm:t>
        <a:bodyPr/>
        <a:lstStyle/>
        <a:p>
          <a:r>
            <a:rPr lang="en-ID" sz="2000" b="1" dirty="0" err="1">
              <a:latin typeface="Candara" panose="020E0502030303020204" pitchFamily="34" charset="0"/>
            </a:rPr>
            <a:t>Perilaku</a:t>
          </a:r>
          <a:r>
            <a:rPr lang="en-ID" sz="2000" b="1" dirty="0">
              <a:latin typeface="Candara" panose="020E0502030303020204" pitchFamily="34" charset="0"/>
            </a:rPr>
            <a:t> </a:t>
          </a:r>
          <a:r>
            <a:rPr lang="en-ID" sz="2000" b="1" dirty="0" err="1">
              <a:latin typeface="Candara" panose="020E0502030303020204" pitchFamily="34" charset="0"/>
            </a:rPr>
            <a:t>Cerminan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B395B926-BAA5-4EA1-ABBC-CCD401EAC9F6}" type="parTrans" cxnId="{5DEB476D-9682-429C-AC03-9489A24ACCC8}">
      <dgm:prSet/>
      <dgm:spPr/>
      <dgm:t>
        <a:bodyPr/>
        <a:lstStyle/>
        <a:p>
          <a:endParaRPr lang="en-US"/>
        </a:p>
      </dgm:t>
    </dgm:pt>
    <dgm:pt modelId="{D011C4A5-AF9F-42E5-9F03-A8E1E72EBF74}" type="sibTrans" cxnId="{5DEB476D-9682-429C-AC03-9489A24ACCC8}">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5"/>
      <dgm:spPr/>
    </dgm:pt>
    <dgm:pt modelId="{C991E3F2-A24F-47B0-935F-73A0AFE73FA2}" type="pres">
      <dgm:prSet presAssocID="{C8902F4E-CE50-4915-8529-DD51C0E84165}" presName="connTx" presStyleLbl="parChTrans1D2" presStyleIdx="0" presStyleCnt="5"/>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5" custScaleX="229168" custScaleY="90783" custLinFactNeighborX="1068" custLinFactNeighborY="-2827"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07B05212-FE41-4980-A8A6-F32C5DA678E1}" type="pres">
      <dgm:prSet presAssocID="{2BA03FA7-C003-4167-AD11-46B8E15B0792}" presName="conn2-1" presStyleLbl="parChTrans1D2" presStyleIdx="1" presStyleCnt="5"/>
      <dgm:spPr/>
    </dgm:pt>
    <dgm:pt modelId="{23A7AE12-B5F7-4EEF-954F-201D0D58DDCA}" type="pres">
      <dgm:prSet presAssocID="{2BA03FA7-C003-4167-AD11-46B8E15B0792}" presName="connTx" presStyleLbl="parChTrans1D2" presStyleIdx="1" presStyleCnt="5"/>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1" presStyleCnt="5"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80C43B3D-D1B7-43AA-AE24-505BC4EE8222}" type="pres">
      <dgm:prSet presAssocID="{D149D444-5D1E-4DE5-8A94-8AD3B64B3F32}" presName="conn2-1" presStyleLbl="parChTrans1D2" presStyleIdx="2" presStyleCnt="5"/>
      <dgm:spPr/>
    </dgm:pt>
    <dgm:pt modelId="{16A91734-B324-457B-9236-E7ED4BD823B3}" type="pres">
      <dgm:prSet presAssocID="{D149D444-5D1E-4DE5-8A94-8AD3B64B3F32}" presName="connTx" presStyleLbl="parChTrans1D2" presStyleIdx="2" presStyleCnt="5"/>
      <dgm:spPr/>
    </dgm:pt>
    <dgm:pt modelId="{289D80BB-FDEB-483A-910E-7FBF72D5DA79}" type="pres">
      <dgm:prSet presAssocID="{B11A9D9D-A9DD-4E89-9F71-1936CBD52FB7}" presName="root2" presStyleCnt="0"/>
      <dgm:spPr/>
    </dgm:pt>
    <dgm:pt modelId="{966D30AB-F7C7-4570-9D01-0E1E360FD6D9}" type="pres">
      <dgm:prSet presAssocID="{B11A9D9D-A9DD-4E89-9F71-1936CBD52FB7}" presName="LevelTwoTextNode" presStyleLbl="node2" presStyleIdx="2" presStyleCnt="5" custScaleX="229168" custScaleY="90783" custRadScaleRad="100751" custRadScaleInc="-171">
        <dgm:presLayoutVars>
          <dgm:chPref val="3"/>
        </dgm:presLayoutVars>
      </dgm:prSet>
      <dgm:spPr/>
    </dgm:pt>
    <dgm:pt modelId="{75822A14-8A7E-4C2F-8B44-B7AD8D044B45}" type="pres">
      <dgm:prSet presAssocID="{B11A9D9D-A9DD-4E89-9F71-1936CBD52FB7}" presName="level3hierChild" presStyleCnt="0"/>
      <dgm:spPr/>
    </dgm:pt>
    <dgm:pt modelId="{FB271E70-81C1-468A-9506-698ED232D105}" type="pres">
      <dgm:prSet presAssocID="{68B56829-8DFD-4AD6-BC11-25130AFFA040}" presName="conn2-1" presStyleLbl="parChTrans1D2" presStyleIdx="3" presStyleCnt="5"/>
      <dgm:spPr/>
    </dgm:pt>
    <dgm:pt modelId="{C1C9B231-21AA-4C8F-AF7A-098415796645}" type="pres">
      <dgm:prSet presAssocID="{68B56829-8DFD-4AD6-BC11-25130AFFA040}" presName="connTx" presStyleLbl="parChTrans1D2" presStyleIdx="3" presStyleCnt="5"/>
      <dgm:spPr/>
    </dgm:pt>
    <dgm:pt modelId="{7701BA8C-EF34-400B-A16D-5843D6683ABC}" type="pres">
      <dgm:prSet presAssocID="{0E1A2C92-528E-44E5-98D3-480A577D2D7A}" presName="root2" presStyleCnt="0"/>
      <dgm:spPr/>
    </dgm:pt>
    <dgm:pt modelId="{1E641D61-810B-4C11-82D4-DE0A5205F86B}" type="pres">
      <dgm:prSet presAssocID="{0E1A2C92-528E-44E5-98D3-480A577D2D7A}" presName="LevelTwoTextNode" presStyleLbl="node2" presStyleIdx="3" presStyleCnt="5" custScaleX="229168" custScaleY="90783" custRadScaleInc="0">
        <dgm:presLayoutVars>
          <dgm:chPref val="3"/>
        </dgm:presLayoutVars>
      </dgm:prSet>
      <dgm:spPr/>
    </dgm:pt>
    <dgm:pt modelId="{66A9FE1A-25A3-4433-B53F-80677BDD2BB8}" type="pres">
      <dgm:prSet presAssocID="{0E1A2C92-528E-44E5-98D3-480A577D2D7A}" presName="level3hierChild" presStyleCnt="0"/>
      <dgm:spPr/>
    </dgm:pt>
    <dgm:pt modelId="{F8DEBD6E-AAD9-4504-8573-6AAEAA7C60C7}" type="pres">
      <dgm:prSet presAssocID="{B395B926-BAA5-4EA1-ABBC-CCD401EAC9F6}" presName="conn2-1" presStyleLbl="parChTrans1D2" presStyleIdx="4" presStyleCnt="5"/>
      <dgm:spPr/>
    </dgm:pt>
    <dgm:pt modelId="{3BB27C79-D33E-4C76-ABFA-874FBC205219}" type="pres">
      <dgm:prSet presAssocID="{B395B926-BAA5-4EA1-ABBC-CCD401EAC9F6}" presName="connTx" presStyleLbl="parChTrans1D2" presStyleIdx="4" presStyleCnt="5"/>
      <dgm:spPr/>
    </dgm:pt>
    <dgm:pt modelId="{AF7B1D7D-C428-416F-BDAC-F872A85C2468}" type="pres">
      <dgm:prSet presAssocID="{CE6FEC3B-E94A-41F6-B876-68BD775EF2F5}" presName="root2" presStyleCnt="0"/>
      <dgm:spPr/>
    </dgm:pt>
    <dgm:pt modelId="{3E0059FA-24FD-46D8-A03F-44D1768B8B72}" type="pres">
      <dgm:prSet presAssocID="{CE6FEC3B-E94A-41F6-B876-68BD775EF2F5}" presName="LevelTwoTextNode" presStyleLbl="node2" presStyleIdx="4" presStyleCnt="5" custScaleX="229168" custScaleY="90783" custRadScaleInc="0">
        <dgm:presLayoutVars>
          <dgm:chPref val="3"/>
        </dgm:presLayoutVars>
      </dgm:prSet>
      <dgm:spPr/>
    </dgm:pt>
    <dgm:pt modelId="{A29B1E62-AAD4-4ACC-8BCD-6542738E6C8A}" type="pres">
      <dgm:prSet presAssocID="{CE6FEC3B-E94A-41F6-B876-68BD775EF2F5}"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1E0A4C04-8442-45F9-A512-BFF7721A7C6E}" srcId="{8D634557-49AE-4FDE-912C-A069DE711DDD}" destId="{B11A9D9D-A9DD-4E89-9F71-1936CBD52FB7}" srcOrd="2" destOrd="0" parTransId="{D149D444-5D1E-4DE5-8A94-8AD3B64B3F32}" sibTransId="{73449237-E0DC-42C4-8D59-8B6CA5BDF464}"/>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DF97B53D-D3EB-43A1-9CD7-742D7A12A1B8}" type="presOf" srcId="{B11A9D9D-A9DD-4E89-9F71-1936CBD52FB7}" destId="{966D30AB-F7C7-4570-9D01-0E1E360FD6D9}"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1" destOrd="0" parTransId="{2BA03FA7-C003-4167-AD11-46B8E15B0792}" sibTransId="{4BAB9939-3B00-4C40-AE50-65A1097B1F02}"/>
    <dgm:cxn modelId="{5DEB476D-9682-429C-AC03-9489A24ACCC8}" srcId="{8D634557-49AE-4FDE-912C-A069DE711DDD}" destId="{CE6FEC3B-E94A-41F6-B876-68BD775EF2F5}" srcOrd="4" destOrd="0" parTransId="{B395B926-BAA5-4EA1-ABBC-CCD401EAC9F6}" sibTransId="{D011C4A5-AF9F-42E5-9F03-A8E1E72EBF74}"/>
    <dgm:cxn modelId="{545FE38D-5D89-4F8D-9918-F1D7C5E98FD3}" srcId="{1263706C-3874-48FA-9084-9F31219BD8AC}" destId="{8D634557-49AE-4FDE-912C-A069DE711DDD}" srcOrd="0" destOrd="0" parTransId="{591DFCA5-E106-4BEA-A11E-82652D2FE35C}" sibTransId="{DFD2BBB6-39A8-4DDB-A9CB-042ACF8C4D92}"/>
    <dgm:cxn modelId="{B55965A7-B257-4A47-96A3-8860BB713F2B}" type="presOf" srcId="{0E1A2C92-528E-44E5-98D3-480A577D2D7A}" destId="{1E641D61-810B-4C11-82D4-DE0A5205F86B}" srcOrd="0" destOrd="0" presId="urn:microsoft.com/office/officeart/2005/8/layout/hierarchy2"/>
    <dgm:cxn modelId="{A99414A8-8197-49B5-9651-08AE1AB556B8}" type="presOf" srcId="{CE6FEC3B-E94A-41F6-B876-68BD775EF2F5}" destId="{3E0059FA-24FD-46D8-A03F-44D1768B8B72}" srcOrd="0" destOrd="0" presId="urn:microsoft.com/office/officeart/2005/8/layout/hierarchy2"/>
    <dgm:cxn modelId="{B2F018AB-A6EB-46F8-B93A-BB7FF716EDD6}" type="presOf" srcId="{D149D444-5D1E-4DE5-8A94-8AD3B64B3F32}" destId="{80C43B3D-D1B7-43AA-AE24-505BC4EE8222}" srcOrd="0" destOrd="0" presId="urn:microsoft.com/office/officeart/2005/8/layout/hierarchy2"/>
    <dgm:cxn modelId="{4D1813B0-A8EA-48DB-9D74-072CDA40E180}" type="presOf" srcId="{68B56829-8DFD-4AD6-BC11-25130AFFA040}" destId="{FB271E70-81C1-468A-9506-698ED232D105}" srcOrd="0" destOrd="0" presId="urn:microsoft.com/office/officeart/2005/8/layout/hierarchy2"/>
    <dgm:cxn modelId="{66D2D8B4-ECE6-4608-B96C-13EC7584DF55}" type="presOf" srcId="{B395B926-BAA5-4EA1-ABBC-CCD401EAC9F6}" destId="{F8DEBD6E-AAD9-4504-8573-6AAEAA7C60C7}" srcOrd="0" destOrd="0" presId="urn:microsoft.com/office/officeart/2005/8/layout/hierarchy2"/>
    <dgm:cxn modelId="{729B00B9-5E03-4292-BB5B-A2FF8F99CD5C}" type="presOf" srcId="{D149D444-5D1E-4DE5-8A94-8AD3B64B3F32}" destId="{16A91734-B324-457B-9236-E7ED4BD823B3}" srcOrd="1" destOrd="0" presId="urn:microsoft.com/office/officeart/2005/8/layout/hierarchy2"/>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3A534BC0-FC1E-4488-957C-12DABBC7EA8D}" srcId="{8D634557-49AE-4FDE-912C-A069DE711DDD}" destId="{0E1A2C92-528E-44E5-98D3-480A577D2D7A}" srcOrd="3" destOrd="0" parTransId="{68B56829-8DFD-4AD6-BC11-25130AFFA040}" sibTransId="{32C99083-7827-42F0-8892-D28DBAED0321}"/>
    <dgm:cxn modelId="{892D43C5-5B59-4195-AF6F-95731FC74A11}" type="presOf" srcId="{2BA03FA7-C003-4167-AD11-46B8E15B0792}" destId="{07B05212-FE41-4980-A8A6-F32C5DA678E1}" srcOrd="0" destOrd="0" presId="urn:microsoft.com/office/officeart/2005/8/layout/hierarchy2"/>
    <dgm:cxn modelId="{FDF391EB-BC0F-4035-92C6-D74068ACECAE}" type="presOf" srcId="{68B56829-8DFD-4AD6-BC11-25130AFFA040}" destId="{C1C9B231-21AA-4C8F-AF7A-098415796645}" srcOrd="1" destOrd="0" presId="urn:microsoft.com/office/officeart/2005/8/layout/hierarchy2"/>
    <dgm:cxn modelId="{88FD34F7-5715-42FF-87A0-24392B39CF36}" type="presOf" srcId="{B395B926-BAA5-4EA1-ABBC-CCD401EAC9F6}" destId="{3BB27C79-D33E-4C76-ABFA-874FBC205219}" srcOrd="1" destOrd="0" presId="urn:microsoft.com/office/officeart/2005/8/layout/hierarchy2"/>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C28D5EB9-EE34-44D0-B164-213DD2BD9837}" type="presParOf" srcId="{9A3CA7F6-9FDF-485A-927F-ABF03FA5328E}" destId="{07B05212-FE41-4980-A8A6-F32C5DA678E1}" srcOrd="2"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3"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A8E78565-9D62-4684-B414-EED5BBABFD70}" type="presParOf" srcId="{9A3CA7F6-9FDF-485A-927F-ABF03FA5328E}" destId="{80C43B3D-D1B7-43AA-AE24-505BC4EE8222}" srcOrd="4" destOrd="0" presId="urn:microsoft.com/office/officeart/2005/8/layout/hierarchy2"/>
    <dgm:cxn modelId="{0D6F3278-377E-4ABE-9A73-1748DDE0390E}" type="presParOf" srcId="{80C43B3D-D1B7-43AA-AE24-505BC4EE8222}" destId="{16A91734-B324-457B-9236-E7ED4BD823B3}" srcOrd="0" destOrd="0" presId="urn:microsoft.com/office/officeart/2005/8/layout/hierarchy2"/>
    <dgm:cxn modelId="{29A27232-E9E2-4638-B393-2FFF1972D345}" type="presParOf" srcId="{9A3CA7F6-9FDF-485A-927F-ABF03FA5328E}" destId="{289D80BB-FDEB-483A-910E-7FBF72D5DA79}" srcOrd="5" destOrd="0" presId="urn:microsoft.com/office/officeart/2005/8/layout/hierarchy2"/>
    <dgm:cxn modelId="{6E2BBB77-02FF-429B-A3ED-97435B3CF52F}" type="presParOf" srcId="{289D80BB-FDEB-483A-910E-7FBF72D5DA79}" destId="{966D30AB-F7C7-4570-9D01-0E1E360FD6D9}" srcOrd="0" destOrd="0" presId="urn:microsoft.com/office/officeart/2005/8/layout/hierarchy2"/>
    <dgm:cxn modelId="{21463DEF-806A-4415-B2EC-E549A34988D0}" type="presParOf" srcId="{289D80BB-FDEB-483A-910E-7FBF72D5DA79}" destId="{75822A14-8A7E-4C2F-8B44-B7AD8D044B45}" srcOrd="1" destOrd="0" presId="urn:microsoft.com/office/officeart/2005/8/layout/hierarchy2"/>
    <dgm:cxn modelId="{C2348E53-CC34-4B8D-B0EF-711CD334DDFB}" type="presParOf" srcId="{9A3CA7F6-9FDF-485A-927F-ABF03FA5328E}" destId="{FB271E70-81C1-468A-9506-698ED232D105}" srcOrd="6" destOrd="0" presId="urn:microsoft.com/office/officeart/2005/8/layout/hierarchy2"/>
    <dgm:cxn modelId="{17B0AD36-2559-45F4-A858-619A7BEB69F9}" type="presParOf" srcId="{FB271E70-81C1-468A-9506-698ED232D105}" destId="{C1C9B231-21AA-4C8F-AF7A-098415796645}" srcOrd="0" destOrd="0" presId="urn:microsoft.com/office/officeart/2005/8/layout/hierarchy2"/>
    <dgm:cxn modelId="{3BDD128A-6AA3-47CB-9C0D-B0BBA8727135}" type="presParOf" srcId="{9A3CA7F6-9FDF-485A-927F-ABF03FA5328E}" destId="{7701BA8C-EF34-400B-A16D-5843D6683ABC}" srcOrd="7" destOrd="0" presId="urn:microsoft.com/office/officeart/2005/8/layout/hierarchy2"/>
    <dgm:cxn modelId="{0DC9C8B8-EC29-467A-A80B-6413E5C29BB2}" type="presParOf" srcId="{7701BA8C-EF34-400B-A16D-5843D6683ABC}" destId="{1E641D61-810B-4C11-82D4-DE0A5205F86B}" srcOrd="0" destOrd="0" presId="urn:microsoft.com/office/officeart/2005/8/layout/hierarchy2"/>
    <dgm:cxn modelId="{DD3C1CDF-7267-4BAF-9855-530DD1338EBC}" type="presParOf" srcId="{7701BA8C-EF34-400B-A16D-5843D6683ABC}" destId="{66A9FE1A-25A3-4433-B53F-80677BDD2BB8}" srcOrd="1" destOrd="0" presId="urn:microsoft.com/office/officeart/2005/8/layout/hierarchy2"/>
    <dgm:cxn modelId="{B16B29C9-73A7-4F80-AF8F-F6B3E58F2C68}" type="presParOf" srcId="{9A3CA7F6-9FDF-485A-927F-ABF03FA5328E}" destId="{F8DEBD6E-AAD9-4504-8573-6AAEAA7C60C7}" srcOrd="8" destOrd="0" presId="urn:microsoft.com/office/officeart/2005/8/layout/hierarchy2"/>
    <dgm:cxn modelId="{5C43DB08-A5D2-4011-A9FA-279C21D04BD3}" type="presParOf" srcId="{F8DEBD6E-AAD9-4504-8573-6AAEAA7C60C7}" destId="{3BB27C79-D33E-4C76-ABFA-874FBC205219}" srcOrd="0" destOrd="0" presId="urn:microsoft.com/office/officeart/2005/8/layout/hierarchy2"/>
    <dgm:cxn modelId="{024094C6-2584-4F6B-809B-A2E50D425426}" type="presParOf" srcId="{9A3CA7F6-9FDF-485A-927F-ABF03FA5328E}" destId="{AF7B1D7D-C428-416F-BDAC-F872A85C2468}" srcOrd="9" destOrd="0" presId="urn:microsoft.com/office/officeart/2005/8/layout/hierarchy2"/>
    <dgm:cxn modelId="{52DA0A75-8295-4F50-B210-D6BC75B09993}" type="presParOf" srcId="{AF7B1D7D-C428-416F-BDAC-F872A85C2468}" destId="{3E0059FA-24FD-46D8-A03F-44D1768B8B72}" srcOrd="0" destOrd="0" presId="urn:microsoft.com/office/officeart/2005/8/layout/hierarchy2"/>
    <dgm:cxn modelId="{36914240-8E82-43CC-AFBB-2BDB43CAF853}" type="presParOf" srcId="{AF7B1D7D-C428-416F-BDAC-F872A85C2468}" destId="{A29B1E62-AAD4-4ACC-8BCD-6542738E6C8A}"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a:latin typeface="Candara" panose="020E0502030303020204" pitchFamily="34" charset="0"/>
            </a:rPr>
            <a:t>Hadis </a:t>
          </a:r>
          <a:r>
            <a:rPr lang="en-ID" sz="2400" b="1" dirty="0" err="1">
              <a:latin typeface="Candara" panose="020E0502030303020204" pitchFamily="34" charset="0"/>
            </a:rPr>
            <a:t>tentang</a:t>
          </a:r>
          <a:r>
            <a:rPr lang="en-ID" sz="2400" b="1" dirty="0">
              <a:latin typeface="Candara" panose="020E0502030303020204" pitchFamily="34" charset="0"/>
            </a:rPr>
            <a:t> </a:t>
          </a:r>
          <a:r>
            <a:rPr lang="en-ID" sz="2400" b="1" dirty="0" err="1">
              <a:latin typeface="Candara" panose="020E0502030303020204" pitchFamily="34" charset="0"/>
            </a:rPr>
            <a:t>Larangan</a:t>
          </a:r>
          <a:r>
            <a:rPr lang="en-ID" sz="2400" b="1" dirty="0">
              <a:latin typeface="Candara" panose="020E0502030303020204" pitchFamily="34" charset="0"/>
            </a:rPr>
            <a:t> </a:t>
          </a:r>
          <a:r>
            <a:rPr lang="en-ID" sz="2400" b="1" dirty="0" err="1">
              <a:latin typeface="Candara" panose="020E0502030303020204" pitchFamily="34" charset="0"/>
            </a:rPr>
            <a:t>Pergaulan</a:t>
          </a:r>
          <a:r>
            <a:rPr lang="en-ID" sz="2400" b="1" dirty="0">
              <a:latin typeface="Candara" panose="020E0502030303020204" pitchFamily="34" charset="0"/>
            </a:rPr>
            <a:t> </a:t>
          </a:r>
          <a:r>
            <a:rPr lang="en-ID" sz="2400" b="1" dirty="0" err="1">
              <a:latin typeface="Candara" panose="020E0502030303020204" pitchFamily="34" charset="0"/>
            </a:rPr>
            <a:t>Bebas</a:t>
          </a:r>
          <a:r>
            <a:rPr lang="en-ID" sz="2400" b="1" dirty="0">
              <a:latin typeface="Candara" panose="020E0502030303020204" pitchFamily="34" charset="0"/>
            </a:rPr>
            <a:t> dan Zina</a:t>
          </a:r>
          <a:endParaRPr lang="en-US" sz="2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r>
            <a:rPr lang="en-ID" sz="2000" b="1" dirty="0">
              <a:latin typeface="Candara" panose="020E0502030303020204" pitchFamily="34" charset="0"/>
            </a:rPr>
            <a:t>Hadis dan </a:t>
          </a:r>
          <a:r>
            <a:rPr lang="en-ID" sz="2000" b="1" dirty="0" err="1">
              <a:latin typeface="Candara" panose="020E0502030303020204" pitchFamily="34" charset="0"/>
            </a:rPr>
            <a:t>Terjemahnya</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C2E03E37-B56B-4246-811B-B3D003306273}">
      <dgm:prSet custT="1"/>
      <dgm:spPr/>
      <dgm:t>
        <a:bodyPr/>
        <a:lstStyle/>
        <a:p>
          <a:r>
            <a:rPr lang="en-ID" sz="2000" b="1" dirty="0">
              <a:latin typeface="Candara" panose="020E0502030303020204" pitchFamily="34" charset="0"/>
            </a:rPr>
            <a:t>Isi dan </a:t>
          </a:r>
          <a:r>
            <a:rPr lang="en-ID" sz="2000" b="1" dirty="0" err="1">
              <a:latin typeface="Candara" panose="020E0502030303020204" pitchFamily="34" charset="0"/>
            </a:rPr>
            <a:t>Kandungan</a:t>
          </a:r>
          <a:r>
            <a:rPr lang="en-ID" sz="2000" b="1" dirty="0">
              <a:latin typeface="Candara" panose="020E0502030303020204" pitchFamily="34" charset="0"/>
            </a:rPr>
            <a:t> Hadis</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F124E7E3-C05F-44F9-B6B2-49F85C3D46B6}" type="parTrans" cxnId="{85EA33EC-3389-44E0-B035-FFA01A5F46BF}">
      <dgm:prSet/>
      <dgm:spPr/>
      <dgm:t>
        <a:bodyPr/>
        <a:lstStyle/>
        <a:p>
          <a:endParaRPr lang="en-US"/>
        </a:p>
      </dgm:t>
    </dgm:pt>
    <dgm:pt modelId="{F8B91313-CD76-4464-8B25-493A2B9066F0}" type="sibTrans" cxnId="{85EA33EC-3389-44E0-B035-FFA01A5F46BF}">
      <dgm:prSet/>
      <dgm:spPr/>
      <dgm:t>
        <a:bodyPr/>
        <a:lstStyle/>
        <a:p>
          <a:endParaRPr lang="en-US"/>
        </a:p>
      </dgm:t>
    </dgm:pt>
    <dgm:pt modelId="{FEDF52E7-83A9-4F66-BA35-6388C6C86D20}">
      <dgm:prSet custT="1"/>
      <dgm:spPr/>
      <dgm:t>
        <a:bodyPr/>
        <a:lstStyle/>
        <a:p>
          <a:r>
            <a:rPr lang="en-ID" sz="2000" b="1" dirty="0" err="1">
              <a:latin typeface="Candara" panose="020E0502030303020204" pitchFamily="34" charset="0"/>
            </a:rPr>
            <a:t>Perilaku</a:t>
          </a:r>
          <a:r>
            <a:rPr lang="en-ID" sz="2000" b="1" dirty="0">
              <a:latin typeface="Candara" panose="020E0502030303020204" pitchFamily="34" charset="0"/>
            </a:rPr>
            <a:t> </a:t>
          </a:r>
          <a:r>
            <a:rPr lang="en-ID" sz="2000" b="1" dirty="0" err="1">
              <a:latin typeface="Candara" panose="020E0502030303020204" pitchFamily="34" charset="0"/>
            </a:rPr>
            <a:t>Cerminan</a:t>
          </a:r>
          <a:r>
            <a:rPr lang="en-ID" sz="2000" b="1" dirty="0">
              <a:latin typeface="Candara" panose="020E0502030303020204" pitchFamily="34" charset="0"/>
            </a:rPr>
            <a:t> Hadis</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4BAB9939-3B00-4C40-AE50-65A1097B1F02}" type="sibTrans" cxnId="{7D30F84B-E9DB-4961-94C6-47F9A30C211C}">
      <dgm:prSet/>
      <dgm:spPr/>
      <dgm:t>
        <a:bodyPr/>
        <a:lstStyle/>
        <a:p>
          <a:endParaRPr lang="en-US"/>
        </a:p>
      </dgm:t>
    </dgm:pt>
    <dgm:pt modelId="{2BA03FA7-C003-4167-AD11-46B8E15B0792}" type="parTrans" cxnId="{7D30F84B-E9DB-4961-94C6-47F9A30C211C}">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3"/>
      <dgm:spPr/>
    </dgm:pt>
    <dgm:pt modelId="{C991E3F2-A24F-47B0-935F-73A0AFE73FA2}" type="pres">
      <dgm:prSet presAssocID="{C8902F4E-CE50-4915-8529-DD51C0E84165}" presName="connTx" presStyleLbl="parChTrans1D2" presStyleIdx="0" presStyleCnt="3"/>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3" custScaleX="229168" custScaleY="90783" custLinFactNeighborX="1068" custLinFactNeighborY="278"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FABCEC28-1A1B-47D1-AB47-8827A6DB8002}" type="pres">
      <dgm:prSet presAssocID="{F124E7E3-C05F-44F9-B6B2-49F85C3D46B6}" presName="conn2-1" presStyleLbl="parChTrans1D2" presStyleIdx="1" presStyleCnt="3"/>
      <dgm:spPr/>
    </dgm:pt>
    <dgm:pt modelId="{F7E159E8-2173-42E6-A521-C7AE78125930}" type="pres">
      <dgm:prSet presAssocID="{F124E7E3-C05F-44F9-B6B2-49F85C3D46B6}" presName="connTx" presStyleLbl="parChTrans1D2" presStyleIdx="1" presStyleCnt="3"/>
      <dgm:spPr/>
    </dgm:pt>
    <dgm:pt modelId="{6C1CDCB7-541F-422A-8B06-E7BBA1BC009E}" type="pres">
      <dgm:prSet presAssocID="{C2E03E37-B56B-4246-811B-B3D003306273}" presName="root2" presStyleCnt="0"/>
      <dgm:spPr/>
    </dgm:pt>
    <dgm:pt modelId="{3DAC5E6E-CE9E-4D22-869B-4286A79040F9}" type="pres">
      <dgm:prSet presAssocID="{C2E03E37-B56B-4246-811B-B3D003306273}" presName="LevelTwoTextNode" presStyleLbl="node2" presStyleIdx="1" presStyleCnt="3" custScaleX="229168" custScaleY="90783" custRadScaleRad="100335" custRadScaleInc="530">
        <dgm:presLayoutVars>
          <dgm:chPref val="3"/>
        </dgm:presLayoutVars>
      </dgm:prSet>
      <dgm:spPr/>
    </dgm:pt>
    <dgm:pt modelId="{51B386AF-A7C5-4BF9-BFD8-D47E54D94798}" type="pres">
      <dgm:prSet presAssocID="{C2E03E37-B56B-4246-811B-B3D003306273}" presName="level3hierChild" presStyleCnt="0"/>
      <dgm:spPr/>
    </dgm:pt>
    <dgm:pt modelId="{07B05212-FE41-4980-A8A6-F32C5DA678E1}" type="pres">
      <dgm:prSet presAssocID="{2BA03FA7-C003-4167-AD11-46B8E15B0792}" presName="conn2-1" presStyleLbl="parChTrans1D2" presStyleIdx="2" presStyleCnt="3"/>
      <dgm:spPr/>
    </dgm:pt>
    <dgm:pt modelId="{23A7AE12-B5F7-4EEF-954F-201D0D58DDCA}" type="pres">
      <dgm:prSet presAssocID="{2BA03FA7-C003-4167-AD11-46B8E15B0792}" presName="connTx" presStyleLbl="parChTrans1D2" presStyleIdx="2" presStyleCnt="3"/>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2" presStyleCnt="3"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BF6095B-2EC2-429E-B9F4-73A8D373076D}" type="presOf" srcId="{F124E7E3-C05F-44F9-B6B2-49F85C3D46B6}" destId="{F7E159E8-2173-42E6-A521-C7AE78125930}" srcOrd="1"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2" destOrd="0" parTransId="{2BA03FA7-C003-4167-AD11-46B8E15B0792}" sibTransId="{4BAB9939-3B00-4C40-AE50-65A1097B1F02}"/>
    <dgm:cxn modelId="{545FE38D-5D89-4F8D-9918-F1D7C5E98FD3}" srcId="{1263706C-3874-48FA-9084-9F31219BD8AC}" destId="{8D634557-49AE-4FDE-912C-A069DE711DDD}" srcOrd="0" destOrd="0" parTransId="{591DFCA5-E106-4BEA-A11E-82652D2FE35C}" sibTransId="{DFD2BBB6-39A8-4DDB-A9CB-042ACF8C4D92}"/>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892D43C5-5B59-4195-AF6F-95731FC74A11}" type="presOf" srcId="{2BA03FA7-C003-4167-AD11-46B8E15B0792}" destId="{07B05212-FE41-4980-A8A6-F32C5DA678E1}" srcOrd="0" destOrd="0" presId="urn:microsoft.com/office/officeart/2005/8/layout/hierarchy2"/>
    <dgm:cxn modelId="{090D8BD2-48A1-45E3-8E25-5F925D62F06B}" type="presOf" srcId="{F124E7E3-C05F-44F9-B6B2-49F85C3D46B6}" destId="{FABCEC28-1A1B-47D1-AB47-8827A6DB8002}" srcOrd="0" destOrd="0" presId="urn:microsoft.com/office/officeart/2005/8/layout/hierarchy2"/>
    <dgm:cxn modelId="{2D4243E0-C23E-48AC-9FCF-8CE6DEBEFB9D}" type="presOf" srcId="{C2E03E37-B56B-4246-811B-B3D003306273}" destId="{3DAC5E6E-CE9E-4D22-869B-4286A79040F9}" srcOrd="0" destOrd="0" presId="urn:microsoft.com/office/officeart/2005/8/layout/hierarchy2"/>
    <dgm:cxn modelId="{85EA33EC-3389-44E0-B035-FFA01A5F46BF}" srcId="{8D634557-49AE-4FDE-912C-A069DE711DDD}" destId="{C2E03E37-B56B-4246-811B-B3D003306273}" srcOrd="1" destOrd="0" parTransId="{F124E7E3-C05F-44F9-B6B2-49F85C3D46B6}" sibTransId="{F8B91313-CD76-4464-8B25-493A2B9066F0}"/>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132C56D9-B4FD-44F6-A24C-E0F97769E5E9}" type="presParOf" srcId="{9A3CA7F6-9FDF-485A-927F-ABF03FA5328E}" destId="{FABCEC28-1A1B-47D1-AB47-8827A6DB8002}" srcOrd="2" destOrd="0" presId="urn:microsoft.com/office/officeart/2005/8/layout/hierarchy2"/>
    <dgm:cxn modelId="{2AEFE5C0-8869-465C-A89F-CB5D8D4368E7}" type="presParOf" srcId="{FABCEC28-1A1B-47D1-AB47-8827A6DB8002}" destId="{F7E159E8-2173-42E6-A521-C7AE78125930}" srcOrd="0" destOrd="0" presId="urn:microsoft.com/office/officeart/2005/8/layout/hierarchy2"/>
    <dgm:cxn modelId="{3C37D550-ED57-4F39-B1C3-A61630DFF7B2}" type="presParOf" srcId="{9A3CA7F6-9FDF-485A-927F-ABF03FA5328E}" destId="{6C1CDCB7-541F-422A-8B06-E7BBA1BC009E}" srcOrd="3" destOrd="0" presId="urn:microsoft.com/office/officeart/2005/8/layout/hierarchy2"/>
    <dgm:cxn modelId="{4BF6745B-70CB-47D5-B94A-E825859C77DC}" type="presParOf" srcId="{6C1CDCB7-541F-422A-8B06-E7BBA1BC009E}" destId="{3DAC5E6E-CE9E-4D22-869B-4286A79040F9}" srcOrd="0" destOrd="0" presId="urn:microsoft.com/office/officeart/2005/8/layout/hierarchy2"/>
    <dgm:cxn modelId="{2763393F-E637-4EB4-ACB4-D008E004D79D}" type="presParOf" srcId="{6C1CDCB7-541F-422A-8B06-E7BBA1BC009E}" destId="{51B386AF-A7C5-4BF9-BFD8-D47E54D94798}" srcOrd="1" destOrd="0" presId="urn:microsoft.com/office/officeart/2005/8/layout/hierarchy2"/>
    <dgm:cxn modelId="{C28D5EB9-EE34-44D0-B164-213DD2BD9837}" type="presParOf" srcId="{9A3CA7F6-9FDF-485A-927F-ABF03FA5328E}" destId="{07B05212-FE41-4980-A8A6-F32C5DA678E1}" srcOrd="4"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5"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err="1">
              <a:latin typeface="Candara" panose="020E0502030303020204" pitchFamily="34" charset="0"/>
            </a:rPr>
            <a:t>Menjauhi</a:t>
          </a:r>
          <a:r>
            <a:rPr lang="en-ID" sz="2400" b="1" dirty="0">
              <a:latin typeface="Candara" panose="020E0502030303020204" pitchFamily="34" charset="0"/>
            </a:rPr>
            <a:t> </a:t>
          </a:r>
          <a:r>
            <a:rPr lang="en-ID" sz="2400" b="1" dirty="0" err="1">
              <a:latin typeface="Candara" panose="020E0502030303020204" pitchFamily="34" charset="0"/>
            </a:rPr>
            <a:t>Pergaulan</a:t>
          </a:r>
          <a:r>
            <a:rPr lang="en-ID" sz="2400" b="1" dirty="0">
              <a:latin typeface="Candara" panose="020E0502030303020204" pitchFamily="34" charset="0"/>
            </a:rPr>
            <a:t> </a:t>
          </a:r>
          <a:r>
            <a:rPr lang="en-ID" sz="2400" b="1" dirty="0" err="1">
              <a:latin typeface="Candara" panose="020E0502030303020204" pitchFamily="34" charset="0"/>
            </a:rPr>
            <a:t>Bebas</a:t>
          </a:r>
          <a:r>
            <a:rPr lang="en-ID" sz="2400" b="1" dirty="0">
              <a:latin typeface="Candara" panose="020E0502030303020204" pitchFamily="34" charset="0"/>
            </a:rPr>
            <a:t> dan Zina</a:t>
          </a:r>
          <a:endParaRPr lang="en-US" sz="2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r>
            <a:rPr lang="en-ID" sz="2000" b="1" dirty="0" err="1">
              <a:latin typeface="Candara" panose="020E0502030303020204" pitchFamily="34" charset="0"/>
            </a:rPr>
            <a:t>Manfaat</a:t>
          </a:r>
          <a:r>
            <a:rPr lang="en-ID" sz="2000" b="1" dirty="0">
              <a:latin typeface="Candara" panose="020E0502030303020204" pitchFamily="34" charset="0"/>
            </a:rPr>
            <a:t> </a:t>
          </a:r>
          <a:r>
            <a:rPr lang="en-ID" sz="2000" b="1" dirty="0" err="1">
              <a:latin typeface="Candara" panose="020E0502030303020204" pitchFamily="34" charset="0"/>
            </a:rPr>
            <a:t>Menjauhi</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C2E03E37-B56B-4246-811B-B3D003306273}">
      <dgm:prSet custT="1"/>
      <dgm:spPr/>
      <dgm:t>
        <a:bodyPr/>
        <a:lstStyle/>
        <a:p>
          <a:r>
            <a:rPr lang="en-ID" sz="2000" b="1" dirty="0">
              <a:latin typeface="Candara" panose="020E0502030303020204" pitchFamily="34" charset="0"/>
            </a:rPr>
            <a:t>Cara </a:t>
          </a:r>
          <a:r>
            <a:rPr lang="en-ID" sz="2000" b="1" dirty="0" err="1">
              <a:latin typeface="Candara" panose="020E0502030303020204" pitchFamily="34" charset="0"/>
            </a:rPr>
            <a:t>Menjauhi</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F124E7E3-C05F-44F9-B6B2-49F85C3D46B6}" type="parTrans" cxnId="{85EA33EC-3389-44E0-B035-FFA01A5F46BF}">
      <dgm:prSet/>
      <dgm:spPr/>
      <dgm:t>
        <a:bodyPr/>
        <a:lstStyle/>
        <a:p>
          <a:endParaRPr lang="en-US"/>
        </a:p>
      </dgm:t>
    </dgm:pt>
    <dgm:pt modelId="{F8B91313-CD76-4464-8B25-493A2B9066F0}" type="sibTrans" cxnId="{85EA33EC-3389-44E0-B035-FFA01A5F46BF}">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2"/>
      <dgm:spPr/>
    </dgm:pt>
    <dgm:pt modelId="{C991E3F2-A24F-47B0-935F-73A0AFE73FA2}" type="pres">
      <dgm:prSet presAssocID="{C8902F4E-CE50-4915-8529-DD51C0E84165}" presName="connTx" presStyleLbl="parChTrans1D2" presStyleIdx="0" presStyleCnt="2"/>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2"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FABCEC28-1A1B-47D1-AB47-8827A6DB8002}" type="pres">
      <dgm:prSet presAssocID="{F124E7E3-C05F-44F9-B6B2-49F85C3D46B6}" presName="conn2-1" presStyleLbl="parChTrans1D2" presStyleIdx="1" presStyleCnt="2"/>
      <dgm:spPr/>
    </dgm:pt>
    <dgm:pt modelId="{F7E159E8-2173-42E6-A521-C7AE78125930}" type="pres">
      <dgm:prSet presAssocID="{F124E7E3-C05F-44F9-B6B2-49F85C3D46B6}" presName="connTx" presStyleLbl="parChTrans1D2" presStyleIdx="1" presStyleCnt="2"/>
      <dgm:spPr/>
    </dgm:pt>
    <dgm:pt modelId="{6C1CDCB7-541F-422A-8B06-E7BBA1BC009E}" type="pres">
      <dgm:prSet presAssocID="{C2E03E37-B56B-4246-811B-B3D003306273}" presName="root2" presStyleCnt="0"/>
      <dgm:spPr/>
    </dgm:pt>
    <dgm:pt modelId="{3DAC5E6E-CE9E-4D22-869B-4286A79040F9}" type="pres">
      <dgm:prSet presAssocID="{C2E03E37-B56B-4246-811B-B3D003306273}" presName="LevelTwoTextNode" presStyleLbl="node2" presStyleIdx="1" presStyleCnt="2" custScaleX="229168" custScaleY="90783" custRadScaleRad="100335" custRadScaleInc="530">
        <dgm:presLayoutVars>
          <dgm:chPref val="3"/>
        </dgm:presLayoutVars>
      </dgm:prSet>
      <dgm:spPr/>
    </dgm:pt>
    <dgm:pt modelId="{51B386AF-A7C5-4BF9-BFD8-D47E54D94798}" type="pres">
      <dgm:prSet presAssocID="{C2E03E37-B56B-4246-811B-B3D003306273}"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BF6095B-2EC2-429E-B9F4-73A8D373076D}" type="presOf" srcId="{F124E7E3-C05F-44F9-B6B2-49F85C3D46B6}" destId="{F7E159E8-2173-42E6-A521-C7AE78125930}" srcOrd="1"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545FE38D-5D89-4F8D-9918-F1D7C5E98FD3}" srcId="{1263706C-3874-48FA-9084-9F31219BD8AC}" destId="{8D634557-49AE-4FDE-912C-A069DE711DDD}" srcOrd="0" destOrd="0" parTransId="{591DFCA5-E106-4BEA-A11E-82652D2FE35C}" sibTransId="{DFD2BBB6-39A8-4DDB-A9CB-042ACF8C4D92}"/>
    <dgm:cxn modelId="{93EB95B9-D5C8-43E0-92F8-E7C556581683}" type="presOf" srcId="{8D634557-49AE-4FDE-912C-A069DE711DDD}" destId="{880BDF31-CB63-4E8A-A0EE-751B5F396BAF}" srcOrd="0" destOrd="0" presId="urn:microsoft.com/office/officeart/2005/8/layout/hierarchy2"/>
    <dgm:cxn modelId="{090D8BD2-48A1-45E3-8E25-5F925D62F06B}" type="presOf" srcId="{F124E7E3-C05F-44F9-B6B2-49F85C3D46B6}" destId="{FABCEC28-1A1B-47D1-AB47-8827A6DB8002}" srcOrd="0" destOrd="0" presId="urn:microsoft.com/office/officeart/2005/8/layout/hierarchy2"/>
    <dgm:cxn modelId="{2D4243E0-C23E-48AC-9FCF-8CE6DEBEFB9D}" type="presOf" srcId="{C2E03E37-B56B-4246-811B-B3D003306273}" destId="{3DAC5E6E-CE9E-4D22-869B-4286A79040F9}" srcOrd="0" destOrd="0" presId="urn:microsoft.com/office/officeart/2005/8/layout/hierarchy2"/>
    <dgm:cxn modelId="{85EA33EC-3389-44E0-B035-FFA01A5F46BF}" srcId="{8D634557-49AE-4FDE-912C-A069DE711DDD}" destId="{C2E03E37-B56B-4246-811B-B3D003306273}" srcOrd="1" destOrd="0" parTransId="{F124E7E3-C05F-44F9-B6B2-49F85C3D46B6}" sibTransId="{F8B91313-CD76-4464-8B25-493A2B9066F0}"/>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132C56D9-B4FD-44F6-A24C-E0F97769E5E9}" type="presParOf" srcId="{9A3CA7F6-9FDF-485A-927F-ABF03FA5328E}" destId="{FABCEC28-1A1B-47D1-AB47-8827A6DB8002}" srcOrd="2" destOrd="0" presId="urn:microsoft.com/office/officeart/2005/8/layout/hierarchy2"/>
    <dgm:cxn modelId="{2AEFE5C0-8869-465C-A89F-CB5D8D4368E7}" type="presParOf" srcId="{FABCEC28-1A1B-47D1-AB47-8827A6DB8002}" destId="{F7E159E8-2173-42E6-A521-C7AE78125930}" srcOrd="0" destOrd="0" presId="urn:microsoft.com/office/officeart/2005/8/layout/hierarchy2"/>
    <dgm:cxn modelId="{3C37D550-ED57-4F39-B1C3-A61630DFF7B2}" type="presParOf" srcId="{9A3CA7F6-9FDF-485A-927F-ABF03FA5328E}" destId="{6C1CDCB7-541F-422A-8B06-E7BBA1BC009E}" srcOrd="3" destOrd="0" presId="urn:microsoft.com/office/officeart/2005/8/layout/hierarchy2"/>
    <dgm:cxn modelId="{4BF6745B-70CB-47D5-B94A-E825859C77DC}" type="presParOf" srcId="{6C1CDCB7-541F-422A-8B06-E7BBA1BC009E}" destId="{3DAC5E6E-CE9E-4D22-869B-4286A79040F9}" srcOrd="0" destOrd="0" presId="urn:microsoft.com/office/officeart/2005/8/layout/hierarchy2"/>
    <dgm:cxn modelId="{2763393F-E637-4EB4-ACB4-D008E004D79D}" type="presParOf" srcId="{6C1CDCB7-541F-422A-8B06-E7BBA1BC009E}" destId="{51B386AF-A7C5-4BF9-BFD8-D47E54D94798}"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a:solidFill>
                <a:schemeClr val="bg1"/>
              </a:solidFill>
              <a:latin typeface="Candara" panose="020E0502030303020204" pitchFamily="34" charset="0"/>
            </a:rPr>
            <a:t>Q.S. Al-</a:t>
          </a:r>
          <a:r>
            <a:rPr lang="en-ID" sz="2400" b="1" kern="1200" dirty="0" err="1">
              <a:solidFill>
                <a:schemeClr val="bg1"/>
              </a:solidFill>
              <a:latin typeface="Candara" panose="020E0502030303020204" pitchFamily="34" charset="0"/>
            </a:rPr>
            <a:t>Isrā</a:t>
          </a:r>
          <a:r>
            <a:rPr lang="en-ID" sz="2400" b="1" kern="1200" dirty="0">
              <a:solidFill>
                <a:schemeClr val="bg1"/>
              </a:solidFill>
              <a:latin typeface="Candara" panose="020E0502030303020204" pitchFamily="34" charset="0"/>
            </a:rPr>
            <a:t>/ 17: 32 </a:t>
          </a:r>
          <a:r>
            <a:rPr lang="en-ID" sz="2400" b="1" kern="1200" dirty="0" err="1">
              <a:solidFill>
                <a:schemeClr val="bg1"/>
              </a:solidFill>
              <a:latin typeface="Candara" panose="020E0502030303020204" pitchFamily="34" charset="0"/>
            </a:rPr>
            <a:t>tentang</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Larangan</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Pergaulan</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Bebas</a:t>
          </a:r>
          <a:r>
            <a:rPr lang="en-ID" sz="2400" b="1" kern="1200" dirty="0">
              <a:solidFill>
                <a:schemeClr val="bg1"/>
              </a:solidFill>
              <a:latin typeface="Candara" panose="020E0502030303020204" pitchFamily="34" charset="0"/>
            </a:rPr>
            <a:t> dan Zina</a:t>
          </a:r>
          <a:endParaRPr lang="en-US" sz="2400" kern="1200" dirty="0">
            <a:solidFill>
              <a:schemeClr val="bg1"/>
            </a:solidFill>
          </a:endParaRPr>
        </a:p>
      </dsp:txBody>
      <dsp:txXfrm>
        <a:off x="61612" y="1168860"/>
        <a:ext cx="3119897" cy="1726279"/>
      </dsp:txXfrm>
    </dsp:sp>
    <dsp:sp modelId="{FFF445BA-DC5F-4B2B-B0FD-32C990D5C85C}">
      <dsp:nvSpPr>
        <dsp:cNvPr id="0" name=""/>
        <dsp:cNvSpPr/>
      </dsp:nvSpPr>
      <dsp:spPr>
        <a:xfrm rot="17454086">
          <a:off x="2730522" y="1283519"/>
          <a:ext cx="1569228" cy="30995"/>
        </a:xfrm>
        <a:custGeom>
          <a:avLst/>
          <a:gdLst/>
          <a:ahLst/>
          <a:cxnLst/>
          <a:rect l="0" t="0" r="0" b="0"/>
          <a:pathLst>
            <a:path>
              <a:moveTo>
                <a:pt x="0" y="15497"/>
              </a:moveTo>
              <a:lnTo>
                <a:pt x="1569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906" y="1259786"/>
        <a:ext cx="78461" cy="78461"/>
      </dsp:txXfrm>
    </dsp:sp>
    <dsp:sp modelId="{477FD3AC-7ED4-4B99-A4AD-1F4DC6219569}">
      <dsp:nvSpPr>
        <dsp:cNvPr id="0" name=""/>
        <dsp:cNvSpPr/>
      </dsp:nvSpPr>
      <dsp:spPr>
        <a:xfrm>
          <a:off x="3795057" y="248383"/>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a:solidFill>
                <a:schemeClr val="bg1"/>
              </a:solidFill>
              <a:latin typeface="Candara" panose="020E0502030303020204" pitchFamily="34" charset="0"/>
            </a:rPr>
            <a:t>Q.S. Al-</a:t>
          </a:r>
          <a:r>
            <a:rPr lang="en-ID" sz="2000" b="1" kern="1200" dirty="0" err="1">
              <a:solidFill>
                <a:schemeClr val="bg1"/>
              </a:solidFill>
              <a:latin typeface="Candara" panose="020E0502030303020204" pitchFamily="34" charset="0"/>
            </a:rPr>
            <a:t>Isrā</a:t>
          </a:r>
          <a:r>
            <a:rPr lang="en-ID" sz="2000" b="1" kern="1200" dirty="0">
              <a:solidFill>
                <a:schemeClr val="bg1"/>
              </a:solidFill>
              <a:latin typeface="Candara" panose="020E0502030303020204" pitchFamily="34" charset="0"/>
            </a:rPr>
            <a:t>/ 17: 32</a:t>
          </a:r>
          <a:endParaRPr lang="en-ID" sz="2000" b="1" kern="1200" dirty="0">
            <a:latin typeface="Candara" panose="020E0502030303020204" pitchFamily="34" charset="0"/>
          </a:endParaRPr>
        </a:p>
        <a:p>
          <a:pPr marL="0" lvl="0" indent="0" algn="ctr" defTabSz="889000">
            <a:lnSpc>
              <a:spcPct val="90000"/>
            </a:lnSpc>
            <a:spcBef>
              <a:spcPct val="0"/>
            </a:spcBef>
            <a:spcAft>
              <a:spcPts val="600"/>
            </a:spcAft>
            <a:buNone/>
          </a:pPr>
          <a:r>
            <a:rPr lang="en-ID" sz="2000" b="1" kern="1200" dirty="0">
              <a:latin typeface="Candara" panose="020E0502030303020204" pitchFamily="34" charset="0"/>
            </a:rPr>
            <a:t>dan </a:t>
          </a:r>
          <a:r>
            <a:rPr lang="en-ID" sz="2000" b="1" kern="1200" dirty="0" err="1">
              <a:latin typeface="Candara" panose="020E0502030303020204" pitchFamily="34" charset="0"/>
            </a:rPr>
            <a:t>Terjemah</a:t>
          </a:r>
          <a:endParaRPr lang="en-US" sz="2000" kern="1200" dirty="0"/>
        </a:p>
      </dsp:txBody>
      <dsp:txXfrm>
        <a:off x="3813664" y="266990"/>
        <a:ext cx="3170222" cy="598085"/>
      </dsp:txXfrm>
    </dsp:sp>
    <dsp:sp modelId="{07B05212-FE41-4980-A8A6-F32C5DA678E1}">
      <dsp:nvSpPr>
        <dsp:cNvPr id="0" name=""/>
        <dsp:cNvSpPr/>
      </dsp:nvSpPr>
      <dsp:spPr>
        <a:xfrm rot="18425937">
          <a:off x="3051073" y="1646367"/>
          <a:ext cx="928127" cy="30995"/>
        </a:xfrm>
        <a:custGeom>
          <a:avLst/>
          <a:gdLst/>
          <a:ahLst/>
          <a:cxnLst/>
          <a:rect l="0" t="0" r="0" b="0"/>
          <a:pathLst>
            <a:path>
              <a:moveTo>
                <a:pt x="0" y="15497"/>
              </a:moveTo>
              <a:lnTo>
                <a:pt x="92812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933" y="1638661"/>
        <a:ext cx="46406" cy="46406"/>
      </dsp:txXfrm>
    </dsp:sp>
    <dsp:sp modelId="{819E0EE1-EFDD-4BCC-AB9E-8C4E42CBCF62}">
      <dsp:nvSpPr>
        <dsp:cNvPr id="0" name=""/>
        <dsp:cNvSpPr/>
      </dsp:nvSpPr>
      <dsp:spPr>
        <a:xfrm>
          <a:off x="3795057" y="988653"/>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Hukum Tajwid</a:t>
          </a:r>
          <a:endParaRPr lang="en-US" sz="2000" kern="1200" dirty="0"/>
        </a:p>
      </dsp:txBody>
      <dsp:txXfrm>
        <a:off x="3812811" y="1006407"/>
        <a:ext cx="3151704" cy="570645"/>
      </dsp:txXfrm>
    </dsp:sp>
    <dsp:sp modelId="{80C43B3D-D1B7-43AA-AE24-505BC4EE8222}">
      <dsp:nvSpPr>
        <dsp:cNvPr id="0" name=""/>
        <dsp:cNvSpPr/>
      </dsp:nvSpPr>
      <dsp:spPr>
        <a:xfrm rot="21510531">
          <a:off x="3235122" y="2009215"/>
          <a:ext cx="560029" cy="30995"/>
        </a:xfrm>
        <a:custGeom>
          <a:avLst/>
          <a:gdLst/>
          <a:ahLst/>
          <a:cxnLst/>
          <a:rect l="0" t="0" r="0" b="0"/>
          <a:pathLst>
            <a:path>
              <a:moveTo>
                <a:pt x="0" y="15497"/>
              </a:moveTo>
              <a:lnTo>
                <a:pt x="5600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36" y="2010712"/>
        <a:ext cx="28001" cy="28001"/>
      </dsp:txXfrm>
    </dsp:sp>
    <dsp:sp modelId="{966D30AB-F7C7-4570-9D01-0E1E360FD6D9}">
      <dsp:nvSpPr>
        <dsp:cNvPr id="0" name=""/>
        <dsp:cNvSpPr/>
      </dsp:nvSpPr>
      <dsp:spPr>
        <a:xfrm>
          <a:off x="3795057" y="169977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Penjelasan</a:t>
          </a:r>
          <a:r>
            <a:rPr lang="en-ID" sz="2000" b="1" kern="1200" dirty="0">
              <a:latin typeface="Candara" panose="020E0502030303020204" pitchFamily="34" charset="0"/>
            </a:rPr>
            <a:t> Ayat</a:t>
          </a:r>
          <a:endParaRPr lang="en-US" sz="2000" kern="1200" dirty="0"/>
        </a:p>
      </dsp:txBody>
      <dsp:txXfrm>
        <a:off x="3813664" y="1718383"/>
        <a:ext cx="3170222" cy="598085"/>
      </dsp:txXfrm>
    </dsp:sp>
    <dsp:sp modelId="{FB271E70-81C1-468A-9506-698ED232D105}">
      <dsp:nvSpPr>
        <dsp:cNvPr id="0" name=""/>
        <dsp:cNvSpPr/>
      </dsp:nvSpPr>
      <dsp:spPr>
        <a:xfrm rot="3141091">
          <a:off x="3056864" y="2379350"/>
          <a:ext cx="916545" cy="30995"/>
        </a:xfrm>
        <a:custGeom>
          <a:avLst/>
          <a:gdLst/>
          <a:ahLst/>
          <a:cxnLst/>
          <a:rect l="0" t="0" r="0" b="0"/>
          <a:pathLst>
            <a:path>
              <a:moveTo>
                <a:pt x="0" y="15497"/>
              </a:moveTo>
              <a:lnTo>
                <a:pt x="916545"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2223" y="2371934"/>
        <a:ext cx="45827" cy="45827"/>
      </dsp:txXfrm>
    </dsp:sp>
    <dsp:sp modelId="{1E641D61-810B-4C11-82D4-DE0A5205F86B}">
      <dsp:nvSpPr>
        <dsp:cNvPr id="0" name=""/>
        <dsp:cNvSpPr/>
      </dsp:nvSpPr>
      <dsp:spPr>
        <a:xfrm>
          <a:off x="3795057" y="244004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Isi dan </a:t>
          </a:r>
          <a:r>
            <a:rPr lang="en-ID" sz="2000" b="1" kern="1200" dirty="0" err="1">
              <a:latin typeface="Candara" panose="020E0502030303020204" pitchFamily="34" charset="0"/>
            </a:rPr>
            <a:t>Kandungan</a:t>
          </a:r>
          <a:r>
            <a:rPr lang="en-ID" sz="2000" b="1" kern="1200" dirty="0">
              <a:latin typeface="Candara" panose="020E0502030303020204" pitchFamily="34" charset="0"/>
            </a:rPr>
            <a:t> Ayat</a:t>
          </a:r>
          <a:endParaRPr lang="en-US" sz="2000" kern="1200" dirty="0"/>
        </a:p>
      </dsp:txBody>
      <dsp:txXfrm>
        <a:off x="3813664" y="2458653"/>
        <a:ext cx="3170222" cy="598085"/>
      </dsp:txXfrm>
    </dsp:sp>
    <dsp:sp modelId="{F8DEBD6E-AAD9-4504-8573-6AAEAA7C60C7}">
      <dsp:nvSpPr>
        <dsp:cNvPr id="0" name=""/>
        <dsp:cNvSpPr/>
      </dsp:nvSpPr>
      <dsp:spPr>
        <a:xfrm rot="4145914">
          <a:off x="2730522" y="2749485"/>
          <a:ext cx="1569228" cy="30995"/>
        </a:xfrm>
        <a:custGeom>
          <a:avLst/>
          <a:gdLst/>
          <a:ahLst/>
          <a:cxnLst/>
          <a:rect l="0" t="0" r="0" b="0"/>
          <a:pathLst>
            <a:path>
              <a:moveTo>
                <a:pt x="0" y="15497"/>
              </a:moveTo>
              <a:lnTo>
                <a:pt x="1569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906" y="2725752"/>
        <a:ext cx="78461" cy="78461"/>
      </dsp:txXfrm>
    </dsp:sp>
    <dsp:sp modelId="{3E0059FA-24FD-46D8-A03F-44D1768B8B72}">
      <dsp:nvSpPr>
        <dsp:cNvPr id="0" name=""/>
        <dsp:cNvSpPr/>
      </dsp:nvSpPr>
      <dsp:spPr>
        <a:xfrm>
          <a:off x="3795057" y="318031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Perilaku</a:t>
          </a:r>
          <a:r>
            <a:rPr lang="en-ID" sz="2000" b="1" kern="1200" dirty="0">
              <a:latin typeface="Candara" panose="020E0502030303020204" pitchFamily="34" charset="0"/>
            </a:rPr>
            <a:t> </a:t>
          </a:r>
          <a:r>
            <a:rPr lang="en-ID" sz="2000" b="1" kern="1200" dirty="0" err="1">
              <a:latin typeface="Candara" panose="020E0502030303020204" pitchFamily="34" charset="0"/>
            </a:rPr>
            <a:t>Cerminan</a:t>
          </a:r>
          <a:r>
            <a:rPr lang="en-ID" sz="2000" b="1" kern="1200" dirty="0">
              <a:latin typeface="Candara" panose="020E0502030303020204" pitchFamily="34" charset="0"/>
            </a:rPr>
            <a:t> Ayat</a:t>
          </a:r>
          <a:endParaRPr lang="en-US" sz="2000" kern="1200" dirty="0"/>
        </a:p>
      </dsp:txBody>
      <dsp:txXfrm>
        <a:off x="3813664" y="3198923"/>
        <a:ext cx="3170222" cy="5980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a:solidFill>
                <a:schemeClr val="bg1"/>
              </a:solidFill>
              <a:latin typeface="Candara" panose="020E0502030303020204" pitchFamily="34" charset="0"/>
            </a:rPr>
            <a:t>Q.S. An-</a:t>
          </a:r>
          <a:r>
            <a:rPr lang="en-ID" sz="2400" b="1" kern="1200" dirty="0" err="1">
              <a:solidFill>
                <a:schemeClr val="bg1"/>
              </a:solidFill>
              <a:latin typeface="Candara" panose="020E0502030303020204" pitchFamily="34" charset="0"/>
            </a:rPr>
            <a:t>Nūr</a:t>
          </a:r>
          <a:r>
            <a:rPr lang="en-ID" sz="2400" b="1" kern="1200" dirty="0">
              <a:solidFill>
                <a:schemeClr val="bg1"/>
              </a:solidFill>
              <a:latin typeface="Candara" panose="020E0502030303020204" pitchFamily="34" charset="0"/>
            </a:rPr>
            <a:t>/24: 2 </a:t>
          </a:r>
          <a:r>
            <a:rPr lang="en-ID" sz="2400" b="1" kern="1200" dirty="0" err="1">
              <a:solidFill>
                <a:schemeClr val="bg1"/>
              </a:solidFill>
              <a:latin typeface="Candara" panose="020E0502030303020204" pitchFamily="34" charset="0"/>
            </a:rPr>
            <a:t>tentang</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Larangan</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Pergaulan</a:t>
          </a:r>
          <a:r>
            <a:rPr lang="en-ID" sz="2400" b="1" kern="1200" dirty="0">
              <a:solidFill>
                <a:schemeClr val="bg1"/>
              </a:solidFill>
              <a:latin typeface="Candara" panose="020E0502030303020204" pitchFamily="34" charset="0"/>
            </a:rPr>
            <a:t> </a:t>
          </a:r>
          <a:r>
            <a:rPr lang="en-ID" sz="2400" b="1" kern="1200" dirty="0" err="1">
              <a:solidFill>
                <a:schemeClr val="bg1"/>
              </a:solidFill>
              <a:latin typeface="Candara" panose="020E0502030303020204" pitchFamily="34" charset="0"/>
            </a:rPr>
            <a:t>Bebas</a:t>
          </a:r>
          <a:r>
            <a:rPr lang="en-ID" sz="2400" b="1" kern="1200" dirty="0">
              <a:solidFill>
                <a:schemeClr val="bg1"/>
              </a:solidFill>
              <a:latin typeface="Candara" panose="020E0502030303020204" pitchFamily="34" charset="0"/>
            </a:rPr>
            <a:t> dan Zina</a:t>
          </a:r>
          <a:endParaRPr lang="en-US" sz="2400" kern="1200" dirty="0">
            <a:solidFill>
              <a:schemeClr val="bg1"/>
            </a:solidFill>
          </a:endParaRPr>
        </a:p>
      </dsp:txBody>
      <dsp:txXfrm>
        <a:off x="61612" y="1168860"/>
        <a:ext cx="3119897" cy="1726279"/>
      </dsp:txXfrm>
    </dsp:sp>
    <dsp:sp modelId="{FFF445BA-DC5F-4B2B-B0FD-32C990D5C85C}">
      <dsp:nvSpPr>
        <dsp:cNvPr id="0" name=""/>
        <dsp:cNvSpPr/>
      </dsp:nvSpPr>
      <dsp:spPr>
        <a:xfrm rot="17454795">
          <a:off x="2723824" y="1273627"/>
          <a:ext cx="1590530" cy="30995"/>
        </a:xfrm>
        <a:custGeom>
          <a:avLst/>
          <a:gdLst/>
          <a:ahLst/>
          <a:cxnLst/>
          <a:rect l="0" t="0" r="0" b="0"/>
          <a:pathLst>
            <a:path>
              <a:moveTo>
                <a:pt x="0" y="15497"/>
              </a:moveTo>
              <a:lnTo>
                <a:pt x="1590530"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9326" y="1249361"/>
        <a:ext cx="79526" cy="79526"/>
      </dsp:txXfrm>
    </dsp:sp>
    <dsp:sp modelId="{477FD3AC-7ED4-4B99-A4AD-1F4DC6219569}">
      <dsp:nvSpPr>
        <dsp:cNvPr id="0" name=""/>
        <dsp:cNvSpPr/>
      </dsp:nvSpPr>
      <dsp:spPr>
        <a:xfrm>
          <a:off x="3802963" y="228600"/>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a:solidFill>
                <a:schemeClr val="bg1"/>
              </a:solidFill>
              <a:latin typeface="Candara" panose="020E0502030303020204" pitchFamily="34" charset="0"/>
            </a:rPr>
            <a:t>Q.S. An-</a:t>
          </a:r>
          <a:r>
            <a:rPr lang="en-ID" sz="2000" b="1" kern="1200" dirty="0" err="1">
              <a:solidFill>
                <a:schemeClr val="bg1"/>
              </a:solidFill>
              <a:latin typeface="Candara" panose="020E0502030303020204" pitchFamily="34" charset="0"/>
            </a:rPr>
            <a:t>Nūr</a:t>
          </a:r>
          <a:r>
            <a:rPr lang="en-ID" sz="2000" b="1" kern="1200" dirty="0">
              <a:solidFill>
                <a:schemeClr val="bg1"/>
              </a:solidFill>
              <a:latin typeface="Candara" panose="020E0502030303020204" pitchFamily="34" charset="0"/>
            </a:rPr>
            <a:t>/24: 2</a:t>
          </a:r>
          <a:endParaRPr lang="en-ID" sz="2000" b="1" kern="1200" dirty="0">
            <a:latin typeface="Candara" panose="020E0502030303020204" pitchFamily="34" charset="0"/>
          </a:endParaRPr>
        </a:p>
        <a:p>
          <a:pPr marL="0" lvl="0" indent="0" algn="ctr" defTabSz="889000">
            <a:lnSpc>
              <a:spcPct val="90000"/>
            </a:lnSpc>
            <a:spcBef>
              <a:spcPct val="0"/>
            </a:spcBef>
            <a:spcAft>
              <a:spcPts val="600"/>
            </a:spcAft>
            <a:buNone/>
          </a:pPr>
          <a:r>
            <a:rPr lang="en-ID" sz="2000" b="1" kern="1200" dirty="0">
              <a:latin typeface="Candara" panose="020E0502030303020204" pitchFamily="34" charset="0"/>
            </a:rPr>
            <a:t>dan </a:t>
          </a:r>
          <a:r>
            <a:rPr lang="en-ID" sz="2000" b="1" kern="1200" dirty="0" err="1">
              <a:latin typeface="Candara" panose="020E0502030303020204" pitchFamily="34" charset="0"/>
            </a:rPr>
            <a:t>Terjemah</a:t>
          </a:r>
          <a:endParaRPr lang="en-US" sz="2000" kern="1200" dirty="0"/>
        </a:p>
      </dsp:txBody>
      <dsp:txXfrm>
        <a:off x="3821570" y="247207"/>
        <a:ext cx="3170222" cy="598085"/>
      </dsp:txXfrm>
    </dsp:sp>
    <dsp:sp modelId="{07B05212-FE41-4980-A8A6-F32C5DA678E1}">
      <dsp:nvSpPr>
        <dsp:cNvPr id="0" name=""/>
        <dsp:cNvSpPr/>
      </dsp:nvSpPr>
      <dsp:spPr>
        <a:xfrm rot="18425937">
          <a:off x="3051073" y="1646367"/>
          <a:ext cx="928127" cy="30995"/>
        </a:xfrm>
        <a:custGeom>
          <a:avLst/>
          <a:gdLst/>
          <a:ahLst/>
          <a:cxnLst/>
          <a:rect l="0" t="0" r="0" b="0"/>
          <a:pathLst>
            <a:path>
              <a:moveTo>
                <a:pt x="0" y="15497"/>
              </a:moveTo>
              <a:lnTo>
                <a:pt x="92812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933" y="1638661"/>
        <a:ext cx="46406" cy="46406"/>
      </dsp:txXfrm>
    </dsp:sp>
    <dsp:sp modelId="{819E0EE1-EFDD-4BCC-AB9E-8C4E42CBCF62}">
      <dsp:nvSpPr>
        <dsp:cNvPr id="0" name=""/>
        <dsp:cNvSpPr/>
      </dsp:nvSpPr>
      <dsp:spPr>
        <a:xfrm>
          <a:off x="3795057" y="988653"/>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Hukum Tajwid</a:t>
          </a:r>
          <a:endParaRPr lang="en-US" sz="2000" kern="1200" dirty="0"/>
        </a:p>
      </dsp:txBody>
      <dsp:txXfrm>
        <a:off x="3812811" y="1006407"/>
        <a:ext cx="3151704" cy="570645"/>
      </dsp:txXfrm>
    </dsp:sp>
    <dsp:sp modelId="{80C43B3D-D1B7-43AA-AE24-505BC4EE8222}">
      <dsp:nvSpPr>
        <dsp:cNvPr id="0" name=""/>
        <dsp:cNvSpPr/>
      </dsp:nvSpPr>
      <dsp:spPr>
        <a:xfrm rot="21510531">
          <a:off x="3235122" y="2009215"/>
          <a:ext cx="560029" cy="30995"/>
        </a:xfrm>
        <a:custGeom>
          <a:avLst/>
          <a:gdLst/>
          <a:ahLst/>
          <a:cxnLst/>
          <a:rect l="0" t="0" r="0" b="0"/>
          <a:pathLst>
            <a:path>
              <a:moveTo>
                <a:pt x="0" y="15497"/>
              </a:moveTo>
              <a:lnTo>
                <a:pt x="5600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36" y="2010712"/>
        <a:ext cx="28001" cy="28001"/>
      </dsp:txXfrm>
    </dsp:sp>
    <dsp:sp modelId="{966D30AB-F7C7-4570-9D01-0E1E360FD6D9}">
      <dsp:nvSpPr>
        <dsp:cNvPr id="0" name=""/>
        <dsp:cNvSpPr/>
      </dsp:nvSpPr>
      <dsp:spPr>
        <a:xfrm>
          <a:off x="3795057" y="169977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Penjelasan</a:t>
          </a:r>
          <a:r>
            <a:rPr lang="en-ID" sz="2000" b="1" kern="1200" dirty="0">
              <a:latin typeface="Candara" panose="020E0502030303020204" pitchFamily="34" charset="0"/>
            </a:rPr>
            <a:t> Ayat</a:t>
          </a:r>
          <a:endParaRPr lang="en-US" sz="2000" kern="1200" dirty="0"/>
        </a:p>
      </dsp:txBody>
      <dsp:txXfrm>
        <a:off x="3813664" y="1718383"/>
        <a:ext cx="3170222" cy="598085"/>
      </dsp:txXfrm>
    </dsp:sp>
    <dsp:sp modelId="{FB271E70-81C1-468A-9506-698ED232D105}">
      <dsp:nvSpPr>
        <dsp:cNvPr id="0" name=""/>
        <dsp:cNvSpPr/>
      </dsp:nvSpPr>
      <dsp:spPr>
        <a:xfrm rot="3141091">
          <a:off x="3056864" y="2379350"/>
          <a:ext cx="916545" cy="30995"/>
        </a:xfrm>
        <a:custGeom>
          <a:avLst/>
          <a:gdLst/>
          <a:ahLst/>
          <a:cxnLst/>
          <a:rect l="0" t="0" r="0" b="0"/>
          <a:pathLst>
            <a:path>
              <a:moveTo>
                <a:pt x="0" y="15497"/>
              </a:moveTo>
              <a:lnTo>
                <a:pt x="916545"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2223" y="2371934"/>
        <a:ext cx="45827" cy="45827"/>
      </dsp:txXfrm>
    </dsp:sp>
    <dsp:sp modelId="{1E641D61-810B-4C11-82D4-DE0A5205F86B}">
      <dsp:nvSpPr>
        <dsp:cNvPr id="0" name=""/>
        <dsp:cNvSpPr/>
      </dsp:nvSpPr>
      <dsp:spPr>
        <a:xfrm>
          <a:off x="3795057" y="244004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Isi dan </a:t>
          </a:r>
          <a:r>
            <a:rPr lang="en-ID" sz="2000" b="1" kern="1200" dirty="0" err="1">
              <a:latin typeface="Candara" panose="020E0502030303020204" pitchFamily="34" charset="0"/>
            </a:rPr>
            <a:t>Kandungan</a:t>
          </a:r>
          <a:r>
            <a:rPr lang="en-ID" sz="2000" b="1" kern="1200" dirty="0">
              <a:latin typeface="Candara" panose="020E0502030303020204" pitchFamily="34" charset="0"/>
            </a:rPr>
            <a:t> Ayat</a:t>
          </a:r>
          <a:endParaRPr lang="en-US" sz="2000" kern="1200" dirty="0"/>
        </a:p>
      </dsp:txBody>
      <dsp:txXfrm>
        <a:off x="3813664" y="2458653"/>
        <a:ext cx="3170222" cy="598085"/>
      </dsp:txXfrm>
    </dsp:sp>
    <dsp:sp modelId="{F8DEBD6E-AAD9-4504-8573-6AAEAA7C60C7}">
      <dsp:nvSpPr>
        <dsp:cNvPr id="0" name=""/>
        <dsp:cNvSpPr/>
      </dsp:nvSpPr>
      <dsp:spPr>
        <a:xfrm rot="4145914">
          <a:off x="2730522" y="2749485"/>
          <a:ext cx="1569228" cy="30995"/>
        </a:xfrm>
        <a:custGeom>
          <a:avLst/>
          <a:gdLst/>
          <a:ahLst/>
          <a:cxnLst/>
          <a:rect l="0" t="0" r="0" b="0"/>
          <a:pathLst>
            <a:path>
              <a:moveTo>
                <a:pt x="0" y="15497"/>
              </a:moveTo>
              <a:lnTo>
                <a:pt x="1569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906" y="2725752"/>
        <a:ext cx="78461" cy="78461"/>
      </dsp:txXfrm>
    </dsp:sp>
    <dsp:sp modelId="{3E0059FA-24FD-46D8-A03F-44D1768B8B72}">
      <dsp:nvSpPr>
        <dsp:cNvPr id="0" name=""/>
        <dsp:cNvSpPr/>
      </dsp:nvSpPr>
      <dsp:spPr>
        <a:xfrm>
          <a:off x="3795057" y="318031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Perilaku</a:t>
          </a:r>
          <a:r>
            <a:rPr lang="en-ID" sz="2000" b="1" kern="1200" dirty="0">
              <a:latin typeface="Candara" panose="020E0502030303020204" pitchFamily="34" charset="0"/>
            </a:rPr>
            <a:t> </a:t>
          </a:r>
          <a:r>
            <a:rPr lang="en-ID" sz="2000" b="1" kern="1200" dirty="0" err="1">
              <a:latin typeface="Candara" panose="020E0502030303020204" pitchFamily="34" charset="0"/>
            </a:rPr>
            <a:t>Cerminan</a:t>
          </a:r>
          <a:r>
            <a:rPr lang="en-ID" sz="2000" b="1" kern="1200" dirty="0">
              <a:latin typeface="Candara" panose="020E0502030303020204" pitchFamily="34" charset="0"/>
            </a:rPr>
            <a:t> Ayat</a:t>
          </a:r>
          <a:endParaRPr lang="en-US" sz="2000" kern="1200" dirty="0"/>
        </a:p>
      </dsp:txBody>
      <dsp:txXfrm>
        <a:off x="3813664" y="3198923"/>
        <a:ext cx="3170222" cy="5980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a:latin typeface="Candara" panose="020E0502030303020204" pitchFamily="34" charset="0"/>
            </a:rPr>
            <a:t>Hadis </a:t>
          </a:r>
          <a:r>
            <a:rPr lang="en-ID" sz="2400" b="1" kern="1200" dirty="0" err="1">
              <a:latin typeface="Candara" panose="020E0502030303020204" pitchFamily="34" charset="0"/>
            </a:rPr>
            <a:t>tentang</a:t>
          </a:r>
          <a:r>
            <a:rPr lang="en-ID" sz="2400" b="1" kern="1200" dirty="0">
              <a:latin typeface="Candara" panose="020E0502030303020204" pitchFamily="34" charset="0"/>
            </a:rPr>
            <a:t> </a:t>
          </a:r>
          <a:r>
            <a:rPr lang="en-ID" sz="2400" b="1" kern="1200" dirty="0" err="1">
              <a:latin typeface="Candara" panose="020E0502030303020204" pitchFamily="34" charset="0"/>
            </a:rPr>
            <a:t>Larangan</a:t>
          </a:r>
          <a:r>
            <a:rPr lang="en-ID" sz="2400" b="1" kern="1200" dirty="0">
              <a:latin typeface="Candara" panose="020E0502030303020204" pitchFamily="34" charset="0"/>
            </a:rPr>
            <a:t> </a:t>
          </a:r>
          <a:r>
            <a:rPr lang="en-ID" sz="2400" b="1" kern="1200" dirty="0" err="1">
              <a:latin typeface="Candara" panose="020E0502030303020204" pitchFamily="34" charset="0"/>
            </a:rPr>
            <a:t>Pergaulan</a:t>
          </a:r>
          <a:r>
            <a:rPr lang="en-ID" sz="2400" b="1" kern="1200" dirty="0">
              <a:latin typeface="Candara" panose="020E0502030303020204" pitchFamily="34" charset="0"/>
            </a:rPr>
            <a:t> </a:t>
          </a:r>
          <a:r>
            <a:rPr lang="en-ID" sz="2400" b="1" kern="1200" dirty="0" err="1">
              <a:latin typeface="Candara" panose="020E0502030303020204" pitchFamily="34" charset="0"/>
            </a:rPr>
            <a:t>Bebas</a:t>
          </a:r>
          <a:r>
            <a:rPr lang="en-ID" sz="2400" b="1" kern="1200" dirty="0">
              <a:latin typeface="Candara" panose="020E0502030303020204" pitchFamily="34" charset="0"/>
            </a:rPr>
            <a:t> dan Zina</a:t>
          </a:r>
          <a:endParaRPr lang="en-US" sz="2400" kern="1200" dirty="0"/>
        </a:p>
      </dsp:txBody>
      <dsp:txXfrm>
        <a:off x="61612" y="1168860"/>
        <a:ext cx="3119897" cy="1726279"/>
      </dsp:txXfrm>
    </dsp:sp>
    <dsp:sp modelId="{FFF445BA-DC5F-4B2B-B0FD-32C990D5C85C}">
      <dsp:nvSpPr>
        <dsp:cNvPr id="0" name=""/>
        <dsp:cNvSpPr/>
      </dsp:nvSpPr>
      <dsp:spPr>
        <a:xfrm rot="18486744">
          <a:off x="3059157" y="1654626"/>
          <a:ext cx="919864" cy="30995"/>
        </a:xfrm>
        <a:custGeom>
          <a:avLst/>
          <a:gdLst/>
          <a:ahLst/>
          <a:cxnLst/>
          <a:rect l="0" t="0" r="0" b="0"/>
          <a:pathLst>
            <a:path>
              <a:moveTo>
                <a:pt x="0" y="15497"/>
              </a:moveTo>
              <a:lnTo>
                <a:pt x="919864"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6093" y="1647127"/>
        <a:ext cx="45993" cy="45993"/>
      </dsp:txXfrm>
    </dsp:sp>
    <dsp:sp modelId="{477FD3AC-7ED4-4B99-A4AD-1F4DC6219569}">
      <dsp:nvSpPr>
        <dsp:cNvPr id="0" name=""/>
        <dsp:cNvSpPr/>
      </dsp:nvSpPr>
      <dsp:spPr>
        <a:xfrm>
          <a:off x="3802963" y="990599"/>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Hadis dan </a:t>
          </a:r>
          <a:r>
            <a:rPr lang="en-ID" sz="2000" b="1" kern="1200" dirty="0" err="1">
              <a:latin typeface="Candara" panose="020E0502030303020204" pitchFamily="34" charset="0"/>
            </a:rPr>
            <a:t>Terjemahnya</a:t>
          </a:r>
          <a:endParaRPr lang="en-US" sz="2000" kern="1200" dirty="0"/>
        </a:p>
      </dsp:txBody>
      <dsp:txXfrm>
        <a:off x="3821570" y="1009206"/>
        <a:ext cx="3170222" cy="598085"/>
      </dsp:txXfrm>
    </dsp:sp>
    <dsp:sp modelId="{FABCEC28-1A1B-47D1-AB47-8827A6DB8002}">
      <dsp:nvSpPr>
        <dsp:cNvPr id="0" name=""/>
        <dsp:cNvSpPr/>
      </dsp:nvSpPr>
      <dsp:spPr>
        <a:xfrm rot="89469">
          <a:off x="3235122" y="2023789"/>
          <a:ext cx="560029" cy="30995"/>
        </a:xfrm>
        <a:custGeom>
          <a:avLst/>
          <a:gdLst/>
          <a:ahLst/>
          <a:cxnLst/>
          <a:rect l="0" t="0" r="0" b="0"/>
          <a:pathLst>
            <a:path>
              <a:moveTo>
                <a:pt x="0" y="15497"/>
              </a:moveTo>
              <a:lnTo>
                <a:pt x="5600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36" y="2025285"/>
        <a:ext cx="28001" cy="28001"/>
      </dsp:txXfrm>
    </dsp:sp>
    <dsp:sp modelId="{3DAC5E6E-CE9E-4D22-869B-4286A79040F9}">
      <dsp:nvSpPr>
        <dsp:cNvPr id="0" name=""/>
        <dsp:cNvSpPr/>
      </dsp:nvSpPr>
      <dsp:spPr>
        <a:xfrm>
          <a:off x="3795057" y="1728923"/>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Isi dan </a:t>
          </a:r>
          <a:r>
            <a:rPr lang="en-ID" sz="2000" b="1" kern="1200" dirty="0" err="1">
              <a:latin typeface="Candara" panose="020E0502030303020204" pitchFamily="34" charset="0"/>
            </a:rPr>
            <a:t>Kandungan</a:t>
          </a:r>
          <a:r>
            <a:rPr lang="en-ID" sz="2000" b="1" kern="1200" dirty="0">
              <a:latin typeface="Candara" panose="020E0502030303020204" pitchFamily="34" charset="0"/>
            </a:rPr>
            <a:t> Hadis</a:t>
          </a:r>
          <a:endParaRPr lang="en-US" sz="2000" kern="1200" dirty="0"/>
        </a:p>
      </dsp:txBody>
      <dsp:txXfrm>
        <a:off x="3813664" y="1747530"/>
        <a:ext cx="3170222" cy="598085"/>
      </dsp:txXfrm>
    </dsp:sp>
    <dsp:sp modelId="{07B05212-FE41-4980-A8A6-F32C5DA678E1}">
      <dsp:nvSpPr>
        <dsp:cNvPr id="0" name=""/>
        <dsp:cNvSpPr/>
      </dsp:nvSpPr>
      <dsp:spPr>
        <a:xfrm rot="3174063">
          <a:off x="3051073" y="2386637"/>
          <a:ext cx="928127" cy="30995"/>
        </a:xfrm>
        <a:custGeom>
          <a:avLst/>
          <a:gdLst/>
          <a:ahLst/>
          <a:cxnLst/>
          <a:rect l="0" t="0" r="0" b="0"/>
          <a:pathLst>
            <a:path>
              <a:moveTo>
                <a:pt x="0" y="15497"/>
              </a:moveTo>
              <a:lnTo>
                <a:pt x="92812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933" y="2378931"/>
        <a:ext cx="46406" cy="46406"/>
      </dsp:txXfrm>
    </dsp:sp>
    <dsp:sp modelId="{819E0EE1-EFDD-4BCC-AB9E-8C4E42CBCF62}">
      <dsp:nvSpPr>
        <dsp:cNvPr id="0" name=""/>
        <dsp:cNvSpPr/>
      </dsp:nvSpPr>
      <dsp:spPr>
        <a:xfrm>
          <a:off x="3795057" y="2469193"/>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Perilaku</a:t>
          </a:r>
          <a:r>
            <a:rPr lang="en-ID" sz="2000" b="1" kern="1200" dirty="0">
              <a:latin typeface="Candara" panose="020E0502030303020204" pitchFamily="34" charset="0"/>
            </a:rPr>
            <a:t> </a:t>
          </a:r>
          <a:r>
            <a:rPr lang="en-ID" sz="2000" b="1" kern="1200" dirty="0" err="1">
              <a:latin typeface="Candara" panose="020E0502030303020204" pitchFamily="34" charset="0"/>
            </a:rPr>
            <a:t>Cerminan</a:t>
          </a:r>
          <a:r>
            <a:rPr lang="en-ID" sz="2000" b="1" kern="1200" dirty="0">
              <a:latin typeface="Candara" panose="020E0502030303020204" pitchFamily="34" charset="0"/>
            </a:rPr>
            <a:t> Hadis</a:t>
          </a:r>
          <a:endParaRPr lang="en-US" sz="2000" kern="1200" dirty="0"/>
        </a:p>
      </dsp:txBody>
      <dsp:txXfrm>
        <a:off x="3812811" y="2486947"/>
        <a:ext cx="3151704" cy="5706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err="1">
              <a:latin typeface="Candara" panose="020E0502030303020204" pitchFamily="34" charset="0"/>
            </a:rPr>
            <a:t>Menjauhi</a:t>
          </a:r>
          <a:r>
            <a:rPr lang="en-ID" sz="2400" b="1" kern="1200" dirty="0">
              <a:latin typeface="Candara" panose="020E0502030303020204" pitchFamily="34" charset="0"/>
            </a:rPr>
            <a:t> </a:t>
          </a:r>
          <a:r>
            <a:rPr lang="en-ID" sz="2400" b="1" kern="1200" dirty="0" err="1">
              <a:latin typeface="Candara" panose="020E0502030303020204" pitchFamily="34" charset="0"/>
            </a:rPr>
            <a:t>Pergaulan</a:t>
          </a:r>
          <a:r>
            <a:rPr lang="en-ID" sz="2400" b="1" kern="1200" dirty="0">
              <a:latin typeface="Candara" panose="020E0502030303020204" pitchFamily="34" charset="0"/>
            </a:rPr>
            <a:t> </a:t>
          </a:r>
          <a:r>
            <a:rPr lang="en-ID" sz="2400" b="1" kern="1200" dirty="0" err="1">
              <a:latin typeface="Candara" panose="020E0502030303020204" pitchFamily="34" charset="0"/>
            </a:rPr>
            <a:t>Bebas</a:t>
          </a:r>
          <a:r>
            <a:rPr lang="en-ID" sz="2400" b="1" kern="1200" dirty="0">
              <a:latin typeface="Candara" panose="020E0502030303020204" pitchFamily="34" charset="0"/>
            </a:rPr>
            <a:t> dan Zina</a:t>
          </a:r>
          <a:endParaRPr lang="en-US" sz="2400" kern="1200" dirty="0"/>
        </a:p>
      </dsp:txBody>
      <dsp:txXfrm>
        <a:off x="61612" y="1168860"/>
        <a:ext cx="3119897" cy="1726279"/>
      </dsp:txXfrm>
    </dsp:sp>
    <dsp:sp modelId="{FFF445BA-DC5F-4B2B-B0FD-32C990D5C85C}">
      <dsp:nvSpPr>
        <dsp:cNvPr id="0" name=""/>
        <dsp:cNvSpPr/>
      </dsp:nvSpPr>
      <dsp:spPr>
        <a:xfrm rot="19591774">
          <a:off x="3179570" y="1831435"/>
          <a:ext cx="671134" cy="30995"/>
        </a:xfrm>
        <a:custGeom>
          <a:avLst/>
          <a:gdLst/>
          <a:ahLst/>
          <a:cxnLst/>
          <a:rect l="0" t="0" r="0" b="0"/>
          <a:pathLst>
            <a:path>
              <a:moveTo>
                <a:pt x="0" y="15497"/>
              </a:moveTo>
              <a:lnTo>
                <a:pt x="671134"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8358" y="1830154"/>
        <a:ext cx="33556" cy="33556"/>
      </dsp:txXfrm>
    </dsp:sp>
    <dsp:sp modelId="{477FD3AC-7ED4-4B99-A4AD-1F4DC6219569}">
      <dsp:nvSpPr>
        <dsp:cNvPr id="0" name=""/>
        <dsp:cNvSpPr/>
      </dsp:nvSpPr>
      <dsp:spPr>
        <a:xfrm>
          <a:off x="3795057" y="1344215"/>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Manfaat</a:t>
          </a:r>
          <a:r>
            <a:rPr lang="en-ID" sz="2000" b="1" kern="1200" dirty="0">
              <a:latin typeface="Candara" panose="020E0502030303020204" pitchFamily="34" charset="0"/>
            </a:rPr>
            <a:t> </a:t>
          </a:r>
          <a:r>
            <a:rPr lang="en-ID" sz="2000" b="1" kern="1200" dirty="0" err="1">
              <a:latin typeface="Candara" panose="020E0502030303020204" pitchFamily="34" charset="0"/>
            </a:rPr>
            <a:t>Menjauhi</a:t>
          </a:r>
          <a:endParaRPr lang="en-US" sz="2000" kern="1200" dirty="0"/>
        </a:p>
      </dsp:txBody>
      <dsp:txXfrm>
        <a:off x="3813664" y="1362822"/>
        <a:ext cx="3170222" cy="598085"/>
      </dsp:txXfrm>
    </dsp:sp>
    <dsp:sp modelId="{FABCEC28-1A1B-47D1-AB47-8827A6DB8002}">
      <dsp:nvSpPr>
        <dsp:cNvPr id="0" name=""/>
        <dsp:cNvSpPr/>
      </dsp:nvSpPr>
      <dsp:spPr>
        <a:xfrm rot="2008226">
          <a:off x="3179570" y="2201569"/>
          <a:ext cx="671134" cy="30995"/>
        </a:xfrm>
        <a:custGeom>
          <a:avLst/>
          <a:gdLst/>
          <a:ahLst/>
          <a:cxnLst/>
          <a:rect l="0" t="0" r="0" b="0"/>
          <a:pathLst>
            <a:path>
              <a:moveTo>
                <a:pt x="0" y="15497"/>
              </a:moveTo>
              <a:lnTo>
                <a:pt x="671134"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8358" y="2200289"/>
        <a:ext cx="33556" cy="33556"/>
      </dsp:txXfrm>
    </dsp:sp>
    <dsp:sp modelId="{3DAC5E6E-CE9E-4D22-869B-4286A79040F9}">
      <dsp:nvSpPr>
        <dsp:cNvPr id="0" name=""/>
        <dsp:cNvSpPr/>
      </dsp:nvSpPr>
      <dsp:spPr>
        <a:xfrm>
          <a:off x="3795057" y="2084485"/>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Cara </a:t>
          </a:r>
          <a:r>
            <a:rPr lang="en-ID" sz="2000" b="1" kern="1200" dirty="0" err="1">
              <a:latin typeface="Candara" panose="020E0502030303020204" pitchFamily="34" charset="0"/>
            </a:rPr>
            <a:t>Menjauhi</a:t>
          </a:r>
          <a:endParaRPr lang="en-US" sz="2000" kern="1200" dirty="0"/>
        </a:p>
      </dsp:txBody>
      <dsp:txXfrm>
        <a:off x="3813664" y="2103092"/>
        <a:ext cx="3170222" cy="59808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Teks</a:t>
            </a:r>
            <a:r>
              <a:rPr lang="en-US" dirty="0"/>
              <a:t> </a:t>
            </a:r>
            <a:r>
              <a:rPr lang="en-US" dirty="0" err="1"/>
              <a:t>warna</a:t>
            </a:r>
            <a:r>
              <a:rPr lang="en-US" dirty="0"/>
              <a:t> “PAI” </a:t>
            </a:r>
            <a:r>
              <a:rPr lang="en-US" dirty="0" err="1"/>
              <a:t>diubah</a:t>
            </a:r>
            <a:r>
              <a:rPr lang="en-US" baseline="0" dirty="0"/>
              <a:t> </a:t>
            </a:r>
            <a:r>
              <a:rPr lang="en-US" baseline="0" dirty="0" err="1"/>
              <a:t>sesuai</a:t>
            </a:r>
            <a:r>
              <a:rPr lang="en-US" baseline="0" dirty="0"/>
              <a:t> cover </a:t>
            </a:r>
            <a:r>
              <a:rPr lang="en-US" baseline="0" dirty="0" err="1"/>
              <a:t>dan</a:t>
            </a:r>
            <a:r>
              <a:rPr lang="en-US" baseline="0" dirty="0"/>
              <a:t>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3</a:t>
            </a:fld>
            <a:endParaRPr lang="en-US"/>
          </a:p>
        </p:txBody>
      </p:sp>
    </p:spTree>
    <p:extLst>
      <p:ext uri="{BB962C8B-B14F-4D97-AF65-F5344CB8AC3E}">
        <p14:creationId xmlns:p14="http://schemas.microsoft.com/office/powerpoint/2010/main" val="227456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7</a:t>
            </a:fld>
            <a:endParaRPr lang="en-US"/>
          </a:p>
        </p:txBody>
      </p:sp>
    </p:spTree>
    <p:extLst>
      <p:ext uri="{BB962C8B-B14F-4D97-AF65-F5344CB8AC3E}">
        <p14:creationId xmlns:p14="http://schemas.microsoft.com/office/powerpoint/2010/main" val="2831107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15</a:t>
            </a:fld>
            <a:endParaRPr lang="en-US"/>
          </a:p>
        </p:txBody>
      </p:sp>
    </p:spTree>
    <p:extLst>
      <p:ext uri="{BB962C8B-B14F-4D97-AF65-F5344CB8AC3E}">
        <p14:creationId xmlns:p14="http://schemas.microsoft.com/office/powerpoint/2010/main" val="1270962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22</a:t>
            </a:fld>
            <a:endParaRPr lang="en-US"/>
          </a:p>
        </p:txBody>
      </p:sp>
    </p:spTree>
    <p:extLst>
      <p:ext uri="{BB962C8B-B14F-4D97-AF65-F5344CB8AC3E}">
        <p14:creationId xmlns:p14="http://schemas.microsoft.com/office/powerpoint/2010/main" val="2500905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3E39AD4-9347-F66A-1F0E-9C8EBDA44D0F}"/>
              </a:ext>
            </a:extLst>
          </p:cNvPr>
          <p:cNvSpPr>
            <a:spLocks noGrp="1"/>
          </p:cNvSpPr>
          <p:nvPr>
            <p:ph type="dt" sz="half" idx="10"/>
          </p:nvPr>
        </p:nvSpPr>
        <p:spPr/>
        <p:txBody>
          <a:bodyPr/>
          <a:lstStyle/>
          <a:p>
            <a:fld id="{9495213A-4ED7-47A6-A565-1B82D2F9D783}" type="datetimeFigureOut">
              <a:rPr lang="en-ID" smtClean="0"/>
              <a:t>03/06/2022</a:t>
            </a:fld>
            <a:endParaRPr lang="en-ID"/>
          </a:p>
        </p:txBody>
      </p:sp>
      <p:sp>
        <p:nvSpPr>
          <p:cNvPr id="5" name="Footer Placeholder 4">
            <a:extLst>
              <a:ext uri="{FF2B5EF4-FFF2-40B4-BE49-F238E27FC236}">
                <a16:creationId xmlns:a16="http://schemas.microsoft.com/office/drawing/2014/main"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5.jp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slide" Target="slide1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0.xml"/><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slide" Target="slide24.xml"/><Relationship Id="rId5" Type="http://schemas.openxmlformats.org/officeDocument/2006/relationships/slide" Target="slide2.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slide" Target="slide5.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103002" y="2977351"/>
            <a:ext cx="1909818"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SMK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F48E20"/>
                </a:solidFill>
                <a:cs typeface="Arial" pitchFamily="34" charset="0"/>
              </a:rPr>
              <a:t>Pendidikan</a:t>
            </a:r>
            <a:r>
              <a:rPr lang="en-US" sz="3200" b="1" dirty="0">
                <a:solidFill>
                  <a:srgbClr val="F48E20"/>
                </a:solidFill>
                <a:cs typeface="Arial" pitchFamily="34" charset="0"/>
              </a:rPr>
              <a:t> Agama Islam </a:t>
            </a:r>
            <a:r>
              <a:rPr lang="en-US" sz="3200" b="1" dirty="0" err="1">
                <a:solidFill>
                  <a:srgbClr val="F48E20"/>
                </a:solidFill>
                <a:cs typeface="Arial" pitchFamily="34" charset="0"/>
              </a:rPr>
              <a:t>dan</a:t>
            </a:r>
            <a:r>
              <a:rPr lang="en-US" sz="3200" b="1" dirty="0">
                <a:solidFill>
                  <a:srgbClr val="F48E20"/>
                </a:solidFill>
                <a:cs typeface="Arial" pitchFamily="34" charset="0"/>
              </a:rPr>
              <a:t> Budi </a:t>
            </a:r>
            <a:r>
              <a:rPr lang="en-US" sz="3200" b="1" dirty="0" err="1">
                <a:solidFill>
                  <a:srgbClr val="F48E20"/>
                </a:solidFill>
                <a:cs typeface="Arial" pitchFamily="34" charset="0"/>
              </a:rPr>
              <a:t>Pekerti</a:t>
            </a:r>
            <a:endParaRPr lang="en-US" sz="3200" b="1" dirty="0">
              <a:solidFill>
                <a:srgbClr val="F48E20"/>
              </a:solidFill>
              <a:cs typeface="Arial"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249"/>
          <a:stretch/>
        </p:blipFill>
        <p:spPr>
          <a:xfrm>
            <a:off x="1266415" y="995398"/>
            <a:ext cx="2162585" cy="3100353"/>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4471096"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Al-</a:t>
            </a:r>
            <a:r>
              <a:rPr lang="en-ID" sz="2800" b="1" dirty="0" err="1">
                <a:solidFill>
                  <a:srgbClr val="005C4A"/>
                </a:solidFill>
                <a:latin typeface="Candara" panose="020E0502030303020204" pitchFamily="34" charset="0"/>
              </a:rPr>
              <a:t>Isrā</a:t>
            </a:r>
            <a:r>
              <a:rPr lang="en-ID" sz="2800" b="1" dirty="0">
                <a:solidFill>
                  <a:srgbClr val="005C4A"/>
                </a:solidFill>
                <a:latin typeface="Candara" panose="020E0502030303020204" pitchFamily="34" charset="0"/>
              </a:rPr>
              <a:t>/17: 32</a:t>
            </a:r>
          </a:p>
        </p:txBody>
      </p:sp>
      <p:sp>
        <p:nvSpPr>
          <p:cNvPr id="10" name="TextBox 9">
            <a:extLst>
              <a:ext uri="{FF2B5EF4-FFF2-40B4-BE49-F238E27FC236}">
                <a16:creationId xmlns:a16="http://schemas.microsoft.com/office/drawing/2014/main" id="{3A09C49C-D914-28E1-0EA3-B9A2507D9D58}"/>
              </a:ext>
            </a:extLst>
          </p:cNvPr>
          <p:cNvSpPr txBox="1"/>
          <p:nvPr/>
        </p:nvSpPr>
        <p:spPr>
          <a:xfrm>
            <a:off x="590995" y="1258044"/>
            <a:ext cx="2929922" cy="425501"/>
          </a:xfrm>
          <a:prstGeom prst="rect">
            <a:avLst/>
          </a:prstGeom>
          <a:noFill/>
          <a:ln>
            <a:noFill/>
          </a:ln>
        </p:spPr>
        <p:txBody>
          <a:bodyPr wrap="square" rtlCol="0">
            <a:spAutoFit/>
          </a:bodyPr>
          <a:lstStyle/>
          <a:p>
            <a:pPr algn="ctr">
              <a:lnSpc>
                <a:spcPct val="115000"/>
              </a:lnSpc>
              <a:spcAft>
                <a:spcPts val="600"/>
              </a:spcAft>
            </a:pPr>
            <a:r>
              <a:rPr lang="en-US" sz="2000" b="1" u="sng"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Hamka</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2000" b="1" i="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Tafsir Al-Azhar</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p>
        </p:txBody>
      </p:sp>
      <p:sp>
        <p:nvSpPr>
          <p:cNvPr id="13" name="TextBox 12">
            <a:extLst>
              <a:ext uri="{FF2B5EF4-FFF2-40B4-BE49-F238E27FC236}">
                <a16:creationId xmlns:a16="http://schemas.microsoft.com/office/drawing/2014/main" id="{F88F2A39-2810-18B8-F534-09CAD8008EDF}"/>
              </a:ext>
            </a:extLst>
          </p:cNvPr>
          <p:cNvSpPr txBox="1"/>
          <p:nvPr/>
        </p:nvSpPr>
        <p:spPr>
          <a:xfrm>
            <a:off x="590995" y="1846822"/>
            <a:ext cx="2929922" cy="2698944"/>
          </a:xfrm>
          <a:prstGeom prst="rect">
            <a:avLst/>
          </a:prstGeom>
          <a:noFill/>
          <a:ln w="19050">
            <a:solidFill>
              <a:srgbClr val="005C4A"/>
            </a:solidFill>
          </a:ln>
        </p:spPr>
        <p:txBody>
          <a:bodyPr wrap="square" rtlCol="0">
            <a:spAutoFit/>
          </a:bodyPr>
          <a:lstStyle/>
          <a:p>
            <a:pPr algn="ctr">
              <a:lnSpc>
                <a:spcPct val="115000"/>
              </a:lnSpc>
              <a:spcAft>
                <a:spcPts val="600"/>
              </a:spcAft>
            </a:pP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b="1" dirty="0">
                <a:solidFill>
                  <a:srgbClr val="005C4A"/>
                </a:solidFill>
                <a:latin typeface="Candara" panose="020E0502030303020204" pitchFamily="34" charset="0"/>
                <a:ea typeface="Calibri" panose="020F0502020204030204" pitchFamily="34" charset="0"/>
                <a:cs typeface="Times New Roman" panose="02020603050405020304" pitchFamily="18" charset="0"/>
              </a:rPr>
              <a:t>Zina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adalah</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segala</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bentuk</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hubungan</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suami</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istri</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yang </a:t>
            </a:r>
            <a:r>
              <a:rPr lang="en-US" b="1"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tidak</a:t>
            </a:r>
            <a:r>
              <a:rPr lang="en-US" b="1"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b="1"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sah</a:t>
            </a:r>
            <a:r>
              <a:rPr lang="en-US" b="1"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secara</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hukum</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a:t>
            </a:r>
          </a:p>
          <a:p>
            <a:pPr algn="ctr">
              <a:lnSpc>
                <a:spcPct val="115000"/>
              </a:lnSpc>
              <a:spcAft>
                <a:spcPts val="600"/>
              </a:spcAft>
            </a:pPr>
            <a:r>
              <a:rPr lang="en-US" dirty="0">
                <a:solidFill>
                  <a:srgbClr val="005C4A"/>
                </a:solidFill>
                <a:latin typeface="Candara" panose="020E0502030303020204" pitchFamily="34" charset="0"/>
                <a:cs typeface="Times New Roman" panose="02020603050405020304" pitchFamily="18" charset="0"/>
              </a:rPr>
              <a:t>“</a:t>
            </a:r>
            <a:r>
              <a:rPr lang="en-US" dirty="0" err="1">
                <a:solidFill>
                  <a:srgbClr val="005C4A"/>
                </a:solidFill>
                <a:latin typeface="Candara" panose="020E0502030303020204" pitchFamily="34" charset="0"/>
                <a:cs typeface="Times New Roman" panose="02020603050405020304" pitchFamily="18" charset="0"/>
              </a:rPr>
              <a:t>Jangan</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dekati</a:t>
            </a:r>
            <a:r>
              <a:rPr lang="en-US" dirty="0">
                <a:solidFill>
                  <a:srgbClr val="005C4A"/>
                </a:solidFill>
                <a:latin typeface="Candara" panose="020E0502030303020204" pitchFamily="34" charset="0"/>
                <a:cs typeface="Times New Roman" panose="02020603050405020304" pitchFamily="18" charset="0"/>
              </a:rPr>
              <a:t> zina” </a:t>
            </a:r>
            <a:r>
              <a:rPr lang="en-US" dirty="0" err="1">
                <a:solidFill>
                  <a:srgbClr val="005C4A"/>
                </a:solidFill>
                <a:latin typeface="Candara" panose="020E0502030303020204" pitchFamily="34" charset="0"/>
                <a:cs typeface="Times New Roman" panose="02020603050405020304" pitchFamily="18" charset="0"/>
              </a:rPr>
              <a:t>maksudnya</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adalah</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larangan</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melakukan</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segala</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sikap</a:t>
            </a:r>
            <a:r>
              <a:rPr lang="en-US" dirty="0">
                <a:solidFill>
                  <a:srgbClr val="005C4A"/>
                </a:solidFill>
                <a:latin typeface="Candara" panose="020E0502030303020204" pitchFamily="34" charset="0"/>
                <a:cs typeface="Times New Roman" panose="02020603050405020304" pitchFamily="18" charset="0"/>
              </a:rPr>
              <a:t> dan </a:t>
            </a:r>
            <a:r>
              <a:rPr lang="en-US" dirty="0" err="1">
                <a:solidFill>
                  <a:srgbClr val="005C4A"/>
                </a:solidFill>
                <a:latin typeface="Candara" panose="020E0502030303020204" pitchFamily="34" charset="0"/>
                <a:cs typeface="Times New Roman" panose="02020603050405020304" pitchFamily="18" charset="0"/>
              </a:rPr>
              <a:t>tingkah</a:t>
            </a:r>
            <a:r>
              <a:rPr lang="en-US" dirty="0">
                <a:solidFill>
                  <a:srgbClr val="005C4A"/>
                </a:solidFill>
                <a:latin typeface="Candara" panose="020E0502030303020204" pitchFamily="34" charset="0"/>
                <a:cs typeface="Times New Roman" panose="02020603050405020304" pitchFamily="18" charset="0"/>
              </a:rPr>
              <a:t> </a:t>
            </a:r>
            <a:r>
              <a:rPr lang="en-US" dirty="0" err="1">
                <a:solidFill>
                  <a:srgbClr val="005C4A"/>
                </a:solidFill>
                <a:latin typeface="Candara" panose="020E0502030303020204" pitchFamily="34" charset="0"/>
                <a:cs typeface="Times New Roman" panose="02020603050405020304" pitchFamily="18" charset="0"/>
              </a:rPr>
              <a:t>laku</a:t>
            </a:r>
            <a:r>
              <a:rPr lang="en-US" dirty="0">
                <a:solidFill>
                  <a:srgbClr val="005C4A"/>
                </a:solidFill>
                <a:latin typeface="Candara" panose="020E0502030303020204" pitchFamily="34" charset="0"/>
                <a:cs typeface="Times New Roman" panose="02020603050405020304" pitchFamily="18" charset="0"/>
              </a:rPr>
              <a:t> </a:t>
            </a:r>
            <a:r>
              <a:rPr lang="en-US" b="1" dirty="0">
                <a:solidFill>
                  <a:srgbClr val="005C4A"/>
                </a:solidFill>
                <a:latin typeface="Candara" panose="020E0502030303020204" pitchFamily="34" charset="0"/>
                <a:cs typeface="Times New Roman" panose="02020603050405020304" pitchFamily="18" charset="0"/>
              </a:rPr>
              <a:t>yang </a:t>
            </a:r>
            <a:r>
              <a:rPr lang="en-US" b="1" dirty="0" err="1">
                <a:solidFill>
                  <a:srgbClr val="005C4A"/>
                </a:solidFill>
                <a:latin typeface="Candara" panose="020E0502030303020204" pitchFamily="34" charset="0"/>
                <a:cs typeface="Times New Roman" panose="02020603050405020304" pitchFamily="18" charset="0"/>
              </a:rPr>
              <a:t>dapat</a:t>
            </a:r>
            <a:r>
              <a:rPr lang="en-US" b="1" dirty="0">
                <a:solidFill>
                  <a:srgbClr val="005C4A"/>
                </a:solidFill>
                <a:latin typeface="Candara" panose="020E0502030303020204" pitchFamily="34" charset="0"/>
                <a:cs typeface="Times New Roman" panose="02020603050405020304" pitchFamily="18" charset="0"/>
              </a:rPr>
              <a:t> </a:t>
            </a:r>
            <a:r>
              <a:rPr lang="en-US" b="1" dirty="0" err="1">
                <a:solidFill>
                  <a:srgbClr val="005C4A"/>
                </a:solidFill>
                <a:latin typeface="Candara" panose="020E0502030303020204" pitchFamily="34" charset="0"/>
                <a:cs typeface="Times New Roman" panose="02020603050405020304" pitchFamily="18" charset="0"/>
              </a:rPr>
              <a:t>membawa</a:t>
            </a:r>
            <a:r>
              <a:rPr lang="en-US" dirty="0">
                <a:solidFill>
                  <a:srgbClr val="005C4A"/>
                </a:solidFill>
                <a:latin typeface="Candara" panose="020E0502030303020204" pitchFamily="34" charset="0"/>
                <a:cs typeface="Times New Roman" panose="02020603050405020304" pitchFamily="18" charset="0"/>
              </a:rPr>
              <a:t> pada zina.</a:t>
            </a:r>
            <a:endParaRPr lang="en-ID" sz="3200" dirty="0">
              <a:solidFill>
                <a:srgbClr val="005C4A"/>
              </a:solidFill>
              <a:latin typeface="Candara" panose="020E0502030303020204" pitchFamily="34" charset="0"/>
            </a:endParaRPr>
          </a:p>
        </p:txBody>
      </p:sp>
      <p:sp>
        <p:nvSpPr>
          <p:cNvPr id="19" name="TextBox 18">
            <a:extLst>
              <a:ext uri="{FF2B5EF4-FFF2-40B4-BE49-F238E27FC236}">
                <a16:creationId xmlns:a16="http://schemas.microsoft.com/office/drawing/2014/main" id="{71474A39-2BB3-A330-50FC-30C01BB1441C}"/>
              </a:ext>
            </a:extLst>
          </p:cNvPr>
          <p:cNvSpPr txBox="1"/>
          <p:nvPr/>
        </p:nvSpPr>
        <p:spPr>
          <a:xfrm>
            <a:off x="3637686" y="2223167"/>
            <a:ext cx="2530775" cy="641971"/>
          </a:xfrm>
          <a:prstGeom prst="rect">
            <a:avLst/>
          </a:prstGeom>
          <a:solidFill>
            <a:schemeClr val="bg1"/>
          </a:solidFill>
          <a:ln w="28575">
            <a:solidFill>
              <a:srgbClr val="EF5361"/>
            </a:solidFill>
          </a:ln>
        </p:spPr>
        <p:txBody>
          <a:bodyPr wrap="square" rtlCol="0">
            <a:spAutoFit/>
          </a:bodyPr>
          <a:lstStyle/>
          <a:p>
            <a:pPr algn="ctr">
              <a:lnSpc>
                <a:spcPct val="115000"/>
              </a:lnSpc>
              <a:spcAft>
                <a:spcPts val="600"/>
              </a:spcAft>
            </a:pP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m</a:t>
            </a:r>
            <a:r>
              <a:rPr lang="en-US" sz="16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eminum</a:t>
            </a:r>
            <a:r>
              <a:rPr lang="en-US" sz="16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minuman</a:t>
            </a:r>
            <a:r>
              <a:rPr lang="en-US" sz="16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yang </a:t>
            </a:r>
            <a:r>
              <a:rPr lang="en-US" sz="16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memabukkan</a:t>
            </a:r>
            <a:r>
              <a:rPr lang="en-US" sz="16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endParaRPr lang="en-ID" sz="2800" dirty="0">
              <a:solidFill>
                <a:srgbClr val="005C4A"/>
              </a:solidFill>
              <a:latin typeface="Candara" panose="020E0502030303020204" pitchFamily="34" charset="0"/>
            </a:endParaRPr>
          </a:p>
        </p:txBody>
      </p:sp>
      <p:sp>
        <p:nvSpPr>
          <p:cNvPr id="20" name="TextBox 19">
            <a:extLst>
              <a:ext uri="{FF2B5EF4-FFF2-40B4-BE49-F238E27FC236}">
                <a16:creationId xmlns:a16="http://schemas.microsoft.com/office/drawing/2014/main" id="{813037F7-87E3-1539-FC89-F4E9E39CB2D8}"/>
              </a:ext>
            </a:extLst>
          </p:cNvPr>
          <p:cNvSpPr txBox="1"/>
          <p:nvPr/>
        </p:nvSpPr>
        <p:spPr>
          <a:xfrm>
            <a:off x="3609825" y="3197320"/>
            <a:ext cx="2486175" cy="641971"/>
          </a:xfrm>
          <a:prstGeom prst="rect">
            <a:avLst/>
          </a:prstGeom>
          <a:solidFill>
            <a:schemeClr val="bg1"/>
          </a:solidFill>
          <a:ln w="28575">
            <a:solidFill>
              <a:srgbClr val="EF5361"/>
            </a:solidFill>
          </a:ln>
        </p:spPr>
        <p:txBody>
          <a:bodyPr wrap="square" rtlCol="0" anchor="ctr">
            <a:spAutoFit/>
          </a:bodyPr>
          <a:lstStyle/>
          <a:p>
            <a:pPr algn="ctr">
              <a:lnSpc>
                <a:spcPct val="115000"/>
              </a:lnSpc>
              <a:spcAft>
                <a:spcPts val="600"/>
              </a:spcAft>
            </a:pP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mengenakan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pakaian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yang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menimbulkan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syahwat</a:t>
            </a:r>
            <a:endParaRPr lang="en-ID" sz="2800" dirty="0">
              <a:solidFill>
                <a:srgbClr val="005C4A"/>
              </a:solidFill>
              <a:latin typeface="Candara" panose="020E0502030303020204" pitchFamily="34" charset="0"/>
            </a:endParaRPr>
          </a:p>
        </p:txBody>
      </p:sp>
      <p:sp>
        <p:nvSpPr>
          <p:cNvPr id="21" name="TextBox 20">
            <a:extLst>
              <a:ext uri="{FF2B5EF4-FFF2-40B4-BE49-F238E27FC236}">
                <a16:creationId xmlns:a16="http://schemas.microsoft.com/office/drawing/2014/main" id="{BDA4A7C8-D0F6-21EA-5C3E-7F29115F3540}"/>
              </a:ext>
            </a:extLst>
          </p:cNvPr>
          <p:cNvSpPr txBox="1"/>
          <p:nvPr/>
        </p:nvSpPr>
        <p:spPr>
          <a:xfrm>
            <a:off x="5937846" y="2733272"/>
            <a:ext cx="2672754" cy="641971"/>
          </a:xfrm>
          <a:prstGeom prst="rect">
            <a:avLst/>
          </a:prstGeom>
          <a:solidFill>
            <a:schemeClr val="bg1"/>
          </a:solidFill>
          <a:ln w="28575">
            <a:solidFill>
              <a:srgbClr val="EF5361"/>
            </a:solidFill>
          </a:ln>
        </p:spPr>
        <p:txBody>
          <a:bodyPr wrap="square" rtlCol="0">
            <a:spAutoFit/>
          </a:bodyPr>
          <a:lstStyle/>
          <a:p>
            <a:pPr algn="ctr">
              <a:lnSpc>
                <a:spcPct val="115000"/>
              </a:lnSpc>
              <a:spcAft>
                <a:spcPts val="600"/>
              </a:spcAft>
            </a:pP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menari</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dan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berpelukan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dengan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yang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bukan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mahram</a:t>
            </a:r>
            <a:endParaRPr lang="en-ID" sz="2800" dirty="0">
              <a:solidFill>
                <a:srgbClr val="005C4A"/>
              </a:solidFill>
              <a:latin typeface="Candara" panose="020E0502030303020204" pitchFamily="34" charset="0"/>
            </a:endParaRPr>
          </a:p>
        </p:txBody>
      </p:sp>
      <p:sp>
        <p:nvSpPr>
          <p:cNvPr id="22" name="TextBox 21">
            <a:extLst>
              <a:ext uri="{FF2B5EF4-FFF2-40B4-BE49-F238E27FC236}">
                <a16:creationId xmlns:a16="http://schemas.microsoft.com/office/drawing/2014/main" id="{4A6B8C81-936E-6F09-63C4-FF1884EBD91D}"/>
              </a:ext>
            </a:extLst>
          </p:cNvPr>
          <p:cNvSpPr txBox="1"/>
          <p:nvPr/>
        </p:nvSpPr>
        <p:spPr>
          <a:xfrm>
            <a:off x="5895825" y="3646540"/>
            <a:ext cx="2486175" cy="641971"/>
          </a:xfrm>
          <a:prstGeom prst="rect">
            <a:avLst/>
          </a:prstGeom>
          <a:noFill/>
          <a:ln w="28575">
            <a:solidFill>
              <a:srgbClr val="EF5361"/>
            </a:solidFill>
          </a:ln>
        </p:spPr>
        <p:txBody>
          <a:bodyPr wrap="square" rtlCol="0">
            <a:spAutoFit/>
          </a:bodyPr>
          <a:lstStyle/>
          <a:p>
            <a:pPr algn="ctr">
              <a:lnSpc>
                <a:spcPct val="115000"/>
              </a:lnSpc>
              <a:spcAft>
                <a:spcPts val="600"/>
              </a:spcAft>
            </a:pP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bepergian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jauh</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bagi</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perempuan</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tanpa</a:t>
            </a:r>
            <a:r>
              <a:rPr lang="en-US" sz="1600" dirty="0">
                <a:solidFill>
                  <a:srgbClr val="005C4A"/>
                </a:solidFill>
                <a:latin typeface="Candara" panose="020E0502030303020204" pitchFamily="34" charset="0"/>
                <a:ea typeface="Calibri" panose="020F0502020204030204" pitchFamily="34" charset="0"/>
                <a:cs typeface="Times New Roman" panose="02020603050405020304" pitchFamily="18" charset="0"/>
              </a:rPr>
              <a:t> mahram</a:t>
            </a:r>
            <a:endParaRPr lang="en-ID" sz="2800" dirty="0">
              <a:solidFill>
                <a:srgbClr val="005C4A"/>
              </a:solidFill>
              <a:latin typeface="Candara" panose="020E0502030303020204" pitchFamily="34" charset="0"/>
            </a:endParaRPr>
          </a:p>
        </p:txBody>
      </p:sp>
      <p:sp>
        <p:nvSpPr>
          <p:cNvPr id="18" name="Oval 17">
            <a:extLst>
              <a:ext uri="{FF2B5EF4-FFF2-40B4-BE49-F238E27FC236}">
                <a16:creationId xmlns:a16="http://schemas.microsoft.com/office/drawing/2014/main" id="{467DF439-BC89-6EAE-0205-FEF7B0055F32}"/>
              </a:ext>
            </a:extLst>
          </p:cNvPr>
          <p:cNvSpPr/>
          <p:nvPr/>
        </p:nvSpPr>
        <p:spPr>
          <a:xfrm>
            <a:off x="5887398" y="1279729"/>
            <a:ext cx="1580202" cy="1552522"/>
          </a:xfrm>
          <a:prstGeom prst="ellipse">
            <a:avLst/>
          </a:prstGeom>
          <a:solidFill>
            <a:srgbClr val="EF5361"/>
          </a:solidFill>
          <a:ln>
            <a:solidFill>
              <a:srgbClr val="EF5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latin typeface="Candara" panose="020E0502030303020204" pitchFamily="34" charset="0"/>
              </a:rPr>
              <a:t>contoh</a:t>
            </a:r>
            <a:r>
              <a:rPr lang="en-US" sz="1600" b="1" dirty="0">
                <a:latin typeface="Candara" panose="020E0502030303020204" pitchFamily="34" charset="0"/>
              </a:rPr>
              <a:t> </a:t>
            </a:r>
            <a:r>
              <a:rPr lang="en-US" sz="1600" b="1" dirty="0" err="1">
                <a:latin typeface="Candara" panose="020E0502030303020204" pitchFamily="34" charset="0"/>
              </a:rPr>
              <a:t>perilaku</a:t>
            </a:r>
            <a:r>
              <a:rPr lang="en-US" sz="1600" b="1" dirty="0">
                <a:latin typeface="Candara" panose="020E0502030303020204" pitchFamily="34" charset="0"/>
              </a:rPr>
              <a:t> </a:t>
            </a:r>
            <a:r>
              <a:rPr lang="en-US" sz="1600" b="1" dirty="0" err="1">
                <a:latin typeface="Candara" panose="020E0502030303020204" pitchFamily="34" charset="0"/>
              </a:rPr>
              <a:t>mendekati</a:t>
            </a:r>
            <a:r>
              <a:rPr lang="en-US" sz="1600" b="1" dirty="0">
                <a:latin typeface="Candara" panose="020E0502030303020204" pitchFamily="34" charset="0"/>
              </a:rPr>
              <a:t> zina</a:t>
            </a:r>
            <a:endParaRPr lang="en-ID" sz="1600" b="1" dirty="0">
              <a:latin typeface="Candara" panose="020E0502030303020204" pitchFamily="34" charset="0"/>
            </a:endParaRPr>
          </a:p>
        </p:txBody>
      </p:sp>
    </p:spTree>
    <p:extLst>
      <p:ext uri="{BB962C8B-B14F-4D97-AF65-F5344CB8AC3E}">
        <p14:creationId xmlns:p14="http://schemas.microsoft.com/office/powerpoint/2010/main" val="3733854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1"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000"/>
                                        <p:tgtEl>
                                          <p:spTgt spid="13"/>
                                        </p:tgtEl>
                                      </p:cBhvr>
                                    </p:animEffect>
                                  </p:childTnLst>
                                </p:cTn>
                              </p:par>
                            </p:childTnLst>
                          </p:cTn>
                        </p:par>
                        <p:par>
                          <p:cTn id="16" fill="hold">
                            <p:stCondLst>
                              <p:cond delay="2750"/>
                            </p:stCondLst>
                            <p:childTnLst>
                              <p:par>
                                <p:cTn id="17" presetID="9"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dissolve">
                                      <p:cBhvr>
                                        <p:cTn id="19" dur="1000"/>
                                        <p:tgtEl>
                                          <p:spTgt spid="18"/>
                                        </p:tgtEl>
                                      </p:cBhvr>
                                    </p:animEffect>
                                  </p:childTnLst>
                                </p:cTn>
                              </p:par>
                            </p:childTnLst>
                          </p:cTn>
                        </p:par>
                        <p:par>
                          <p:cTn id="20" fill="hold">
                            <p:stCondLst>
                              <p:cond delay="4250"/>
                            </p:stCondLst>
                            <p:childTnLst>
                              <p:par>
                                <p:cTn id="21" presetID="1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4750"/>
                            </p:stCondLst>
                            <p:childTnLst>
                              <p:par>
                                <p:cTn id="26" presetID="1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childTnLst>
                          </p:cTn>
                        </p:par>
                        <p:par>
                          <p:cTn id="30" fill="hold">
                            <p:stCondLst>
                              <p:cond delay="5250"/>
                            </p:stCondLst>
                            <p:childTnLst>
                              <p:par>
                                <p:cTn id="31" presetID="1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ppt_y</p:attrName>
                                        </p:attrNameLst>
                                      </p:cBhvr>
                                      <p:tavLst>
                                        <p:tav tm="0">
                                          <p:val>
                                            <p:strVal val="#ppt_y+#ppt_h*1.125000"/>
                                          </p:val>
                                        </p:tav>
                                        <p:tav tm="100000">
                                          <p:val>
                                            <p:strVal val="#ppt_y"/>
                                          </p:val>
                                        </p:tav>
                                      </p:tavLst>
                                    </p:anim>
                                    <p:animEffect transition="in" filter="wipe(up)">
                                      <p:cBhvr>
                                        <p:cTn id="34" dur="500"/>
                                        <p:tgtEl>
                                          <p:spTgt spid="20"/>
                                        </p:tgtEl>
                                      </p:cBhvr>
                                    </p:animEffect>
                                  </p:childTnLst>
                                </p:cTn>
                              </p:par>
                            </p:childTnLst>
                          </p:cTn>
                        </p:par>
                        <p:par>
                          <p:cTn id="35" fill="hold">
                            <p:stCondLst>
                              <p:cond delay="5750"/>
                            </p:stCondLst>
                            <p:childTnLst>
                              <p:par>
                                <p:cTn id="36" presetID="1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ppt_y</p:attrName>
                                        </p:attrNameLst>
                                      </p:cBhvr>
                                      <p:tavLst>
                                        <p:tav tm="0">
                                          <p:val>
                                            <p:strVal val="#ppt_y+#ppt_h*1.125000"/>
                                          </p:val>
                                        </p:tav>
                                        <p:tav tm="100000">
                                          <p:val>
                                            <p:strVal val="#ppt_y"/>
                                          </p:val>
                                        </p:tav>
                                      </p:tavLst>
                                    </p:anim>
                                    <p:animEffect transition="in" filter="wipe(up)">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animBg="1"/>
      <p:bldP spid="19" grpId="0" animBg="1"/>
      <p:bldP spid="20" grpId="0" animBg="1"/>
      <p:bldP spid="21" grpId="0" animBg="1"/>
      <p:bldP spid="22"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F24EA5C-378D-A881-83E2-0E6D2BFA035B}"/>
              </a:ext>
            </a:extLst>
          </p:cNvPr>
          <p:cNvGrpSpPr/>
          <p:nvPr/>
        </p:nvGrpSpPr>
        <p:grpSpPr>
          <a:xfrm>
            <a:off x="-2590800" y="-552450"/>
            <a:ext cx="11270257" cy="5785826"/>
            <a:chOff x="-3790601" y="-850219"/>
            <a:chExt cx="15540150" cy="7977866"/>
          </a:xfrm>
        </p:grpSpPr>
        <p:sp>
          <p:nvSpPr>
            <p:cNvPr id="39" name="Block Arc 38">
              <a:extLst>
                <a:ext uri="{FF2B5EF4-FFF2-40B4-BE49-F238E27FC236}">
                  <a16:creationId xmlns:a16="http://schemas.microsoft.com/office/drawing/2014/main" id="{F28D5EF4-96ED-F6D6-1F0B-EEF0DFDDED67}"/>
                </a:ext>
              </a:extLst>
            </p:cNvPr>
            <p:cNvSpPr/>
            <p:nvPr/>
          </p:nvSpPr>
          <p:spPr>
            <a:xfrm>
              <a:off x="-3790601" y="-850219"/>
              <a:ext cx="7977866" cy="7977866"/>
            </a:xfrm>
            <a:prstGeom prst="blockArc">
              <a:avLst>
                <a:gd name="adj1" fmla="val 18900000"/>
                <a:gd name="adj2" fmla="val 2700000"/>
                <a:gd name="adj3" fmla="val 271"/>
              </a:avLst>
            </a:prstGeom>
            <a:solidFill>
              <a:srgbClr val="005C4A"/>
            </a:solidFill>
            <a:ln w="76200">
              <a:solidFill>
                <a:srgbClr val="005C4A"/>
              </a:solidFill>
            </a:ln>
            <a:effectLst>
              <a:innerShdw blurRad="63500" dist="50800" dir="18900000">
                <a:prstClr val="black">
                  <a:alpha val="50000"/>
                </a:prstClr>
              </a:innerShdw>
            </a:effectLst>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Freeform: Shape 39">
              <a:extLst>
                <a:ext uri="{FF2B5EF4-FFF2-40B4-BE49-F238E27FC236}">
                  <a16:creationId xmlns:a16="http://schemas.microsoft.com/office/drawing/2014/main" id="{97A262DF-68CC-A1EA-3AF1-836A6FC91431}"/>
                </a:ext>
              </a:extLst>
            </p:cNvPr>
            <p:cNvSpPr/>
            <p:nvPr/>
          </p:nvSpPr>
          <p:spPr>
            <a:xfrm>
              <a:off x="3376646" y="485122"/>
              <a:ext cx="8372903" cy="624086"/>
            </a:xfrm>
            <a:custGeom>
              <a:avLst/>
              <a:gdLst>
                <a:gd name="connsiteX0" fmla="*/ 0 w 8372902"/>
                <a:gd name="connsiteY0" fmla="*/ 0 h 624086"/>
                <a:gd name="connsiteX1" fmla="*/ 8372902 w 8372902"/>
                <a:gd name="connsiteY1" fmla="*/ 0 h 624086"/>
                <a:gd name="connsiteX2" fmla="*/ 8372902 w 8372902"/>
                <a:gd name="connsiteY2" fmla="*/ 624086 h 624086"/>
                <a:gd name="connsiteX3" fmla="*/ 0 w 8372902"/>
                <a:gd name="connsiteY3" fmla="*/ 624086 h 624086"/>
                <a:gd name="connsiteX4" fmla="*/ 0 w 837290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2902" h="624086">
                  <a:moveTo>
                    <a:pt x="0" y="0"/>
                  </a:moveTo>
                  <a:lnTo>
                    <a:pt x="8372902" y="0"/>
                  </a:lnTo>
                  <a:lnTo>
                    <a:pt x="837290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Petunjuk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untuk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berhati-hati</a:t>
              </a:r>
              <a:r>
                <a:rPr lang="en-US" kern="1200" dirty="0">
                  <a:solidFill>
                    <a:srgbClr val="005C4A"/>
                  </a:solidFill>
                  <a:latin typeface="Candara" panose="020E0502030303020204" pitchFamily="34" charset="0"/>
                </a:rPr>
                <a:t> dan </a:t>
              </a:r>
              <a:r>
                <a:rPr lang="en-US" kern="1200" dirty="0" err="1">
                  <a:solidFill>
                    <a:srgbClr val="005C4A"/>
                  </a:solidFill>
                  <a:latin typeface="Candara" panose="020E0502030303020204" pitchFamily="34" charset="0"/>
                </a:rPr>
                <a:t>menjaga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kesucian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saat</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bergaul</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dengan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lawan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jenis</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1" name="Oval 40">
              <a:extLst>
                <a:ext uri="{FF2B5EF4-FFF2-40B4-BE49-F238E27FC236}">
                  <a16:creationId xmlns:a16="http://schemas.microsoft.com/office/drawing/2014/main" id="{AA3D00D1-FDAC-CE4D-5F11-0E74C634FB41}"/>
                </a:ext>
              </a:extLst>
            </p:cNvPr>
            <p:cNvSpPr/>
            <p:nvPr/>
          </p:nvSpPr>
          <p:spPr>
            <a:xfrm>
              <a:off x="2934893" y="408926"/>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1</a:t>
              </a:r>
              <a:endParaRPr lang="en-ID" sz="2800" b="1" dirty="0">
                <a:solidFill>
                  <a:schemeClr val="bg1"/>
                </a:solidFill>
                <a:latin typeface="Candara" panose="020E0502030303020204" pitchFamily="34" charset="0"/>
              </a:endParaRPr>
            </a:p>
          </p:txBody>
        </p:sp>
        <p:sp>
          <p:nvSpPr>
            <p:cNvPr id="42" name="Freeform: Shape 41">
              <a:extLst>
                <a:ext uri="{FF2B5EF4-FFF2-40B4-BE49-F238E27FC236}">
                  <a16:creationId xmlns:a16="http://schemas.microsoft.com/office/drawing/2014/main" id="{7EC0B509-5468-BA69-D55B-8EF9349D0609}"/>
                </a:ext>
              </a:extLst>
            </p:cNvPr>
            <p:cNvSpPr/>
            <p:nvPr/>
          </p:nvSpPr>
          <p:spPr>
            <a:xfrm>
              <a:off x="3900067" y="1421132"/>
              <a:ext cx="7839417"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Laki-laki</a:t>
              </a:r>
              <a:r>
                <a:rPr lang="en-US" kern="1200" dirty="0">
                  <a:solidFill>
                    <a:srgbClr val="005C4A"/>
                  </a:solidFill>
                  <a:latin typeface="Candara" panose="020E0502030303020204" pitchFamily="34" charset="0"/>
                </a:rPr>
                <a:t> dan </a:t>
              </a:r>
              <a:r>
                <a:rPr lang="en-US" kern="1200" dirty="0" err="1">
                  <a:solidFill>
                    <a:srgbClr val="005C4A"/>
                  </a:solidFill>
                  <a:latin typeface="Candara" panose="020E0502030303020204" pitchFamily="34" charset="0"/>
                </a:rPr>
                <a:t>perempuan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harus</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memelihara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diri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saat</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berinteraksi</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3" name="Oval 42">
              <a:extLst>
                <a:ext uri="{FF2B5EF4-FFF2-40B4-BE49-F238E27FC236}">
                  <a16:creationId xmlns:a16="http://schemas.microsoft.com/office/drawing/2014/main" id="{650EBF81-80F5-1478-4F5A-9601DD963312}"/>
                </a:ext>
              </a:extLst>
            </p:cNvPr>
            <p:cNvSpPr/>
            <p:nvPr/>
          </p:nvSpPr>
          <p:spPr>
            <a:xfrm>
              <a:off x="3510164" y="1344937"/>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2</a:t>
              </a:r>
              <a:endParaRPr lang="en-ID" sz="2800" b="1" dirty="0">
                <a:solidFill>
                  <a:schemeClr val="bg1"/>
                </a:solidFill>
                <a:latin typeface="Candara" panose="020E0502030303020204" pitchFamily="34" charset="0"/>
              </a:endParaRPr>
            </a:p>
          </p:txBody>
        </p:sp>
        <p:sp>
          <p:nvSpPr>
            <p:cNvPr id="44" name="Freeform: Shape 43">
              <a:extLst>
                <a:ext uri="{FF2B5EF4-FFF2-40B4-BE49-F238E27FC236}">
                  <a16:creationId xmlns:a16="http://schemas.microsoft.com/office/drawing/2014/main" id="{AAB0338E-40C6-ED24-8C4B-7448F9343644}"/>
                </a:ext>
              </a:extLst>
            </p:cNvPr>
            <p:cNvSpPr/>
            <p:nvPr/>
          </p:nvSpPr>
          <p:spPr>
            <a:xfrm>
              <a:off x="4134811" y="2357145"/>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Larangan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mendekati</a:t>
              </a:r>
              <a:r>
                <a:rPr lang="en-US" kern="1200" dirty="0">
                  <a:solidFill>
                    <a:srgbClr val="005C4A"/>
                  </a:solidFill>
                  <a:latin typeface="Candara" panose="020E0502030303020204" pitchFamily="34" charset="0"/>
                </a:rPr>
                <a:t> zina, </a:t>
              </a:r>
              <a:r>
                <a:rPr lang="en-US" kern="1200" dirty="0" err="1">
                  <a:solidFill>
                    <a:srgbClr val="005C4A"/>
                  </a:solidFill>
                  <a:latin typeface="Candara" panose="020E0502030303020204" pitchFamily="34" charset="0"/>
                </a:rPr>
                <a:t>apalagi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melakukannya</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5" name="Oval 44">
              <a:extLst>
                <a:ext uri="{FF2B5EF4-FFF2-40B4-BE49-F238E27FC236}">
                  <a16:creationId xmlns:a16="http://schemas.microsoft.com/office/drawing/2014/main" id="{AB91DAA8-A37F-CD33-43E9-641677C919DE}"/>
                </a:ext>
              </a:extLst>
            </p:cNvPr>
            <p:cNvSpPr/>
            <p:nvPr/>
          </p:nvSpPr>
          <p:spPr>
            <a:xfrm>
              <a:off x="3744908" y="2280949"/>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3</a:t>
              </a:r>
              <a:endParaRPr lang="en-ID" sz="2800" b="1" dirty="0">
                <a:solidFill>
                  <a:schemeClr val="bg1"/>
                </a:solidFill>
                <a:latin typeface="Candara" panose="020E0502030303020204" pitchFamily="34" charset="0"/>
              </a:endParaRPr>
            </a:p>
          </p:txBody>
        </p:sp>
        <p:sp>
          <p:nvSpPr>
            <p:cNvPr id="46" name="Freeform: Shape 45">
              <a:extLst>
                <a:ext uri="{FF2B5EF4-FFF2-40B4-BE49-F238E27FC236}">
                  <a16:creationId xmlns:a16="http://schemas.microsoft.com/office/drawing/2014/main" id="{46FB96A2-85D1-0F0E-7DDE-C22E22A848D7}"/>
                </a:ext>
              </a:extLst>
            </p:cNvPr>
            <p:cNvSpPr/>
            <p:nvPr/>
          </p:nvSpPr>
          <p:spPr>
            <a:xfrm>
              <a:off x="4134811" y="3292563"/>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dirty="0" err="1">
                  <a:solidFill>
                    <a:srgbClr val="005C4A"/>
                  </a:solidFill>
                  <a:latin typeface="Candara" panose="020E0502030303020204" pitchFamily="34" charset="0"/>
                </a:rPr>
                <a:t>Setiap</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larangan</a:t>
              </a:r>
              <a:r>
                <a:rPr lang="en-US" dirty="0">
                  <a:solidFill>
                    <a:srgbClr val="005C4A"/>
                  </a:solidFill>
                  <a:latin typeface="Candara" panose="020E0502030303020204" pitchFamily="34" charset="0"/>
                </a:rPr>
                <a:t> Allah </a:t>
              </a:r>
              <a:r>
                <a:rPr lang="en-US" dirty="0" err="1">
                  <a:solidFill>
                    <a:srgbClr val="005C4A"/>
                  </a:solidFill>
                  <a:latin typeface="Candara" panose="020E0502030303020204" pitchFamily="34" charset="0"/>
                </a:rPr>
                <a:t>Swt.mengandung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alasan</a:t>
              </a:r>
              <a:r>
                <a:rPr lang="en-US" dirty="0">
                  <a:solidFill>
                    <a:srgbClr val="005C4A"/>
                  </a:solidFill>
                  <a:latin typeface="Candara" panose="020E0502030303020204" pitchFamily="34" charset="0"/>
                </a:rPr>
                <a:t> di </a:t>
              </a:r>
              <a:r>
                <a:rPr lang="en-US" dirty="0" err="1">
                  <a:solidFill>
                    <a:srgbClr val="005C4A"/>
                  </a:solidFill>
                  <a:latin typeface="Candara" panose="020E0502030303020204" pitchFamily="34" charset="0"/>
                </a:rPr>
                <a:t>baliknya</a:t>
              </a:r>
              <a:r>
                <a:rPr lang="en-US" dirty="0">
                  <a:solidFill>
                    <a:srgbClr val="005C4A"/>
                  </a:solidFill>
                  <a:latin typeface="Candara" panose="020E0502030303020204" pitchFamily="34" charset="0"/>
                </a:rPr>
                <a:t>.</a:t>
              </a:r>
              <a:endParaRPr lang="en-ID" kern="1200" dirty="0">
                <a:solidFill>
                  <a:srgbClr val="005C4A"/>
                </a:solidFill>
              </a:endParaRPr>
            </a:p>
          </p:txBody>
        </p:sp>
        <p:sp>
          <p:nvSpPr>
            <p:cNvPr id="47" name="Oval 46">
              <a:extLst>
                <a:ext uri="{FF2B5EF4-FFF2-40B4-BE49-F238E27FC236}">
                  <a16:creationId xmlns:a16="http://schemas.microsoft.com/office/drawing/2014/main" id="{D338C1C1-5843-49CF-7E4C-DE86EE156505}"/>
                </a:ext>
              </a:extLst>
            </p:cNvPr>
            <p:cNvSpPr/>
            <p:nvPr/>
          </p:nvSpPr>
          <p:spPr>
            <a:xfrm>
              <a:off x="3744908" y="3216368"/>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4</a:t>
              </a:r>
              <a:endParaRPr lang="en-ID" sz="2800" b="1" dirty="0">
                <a:solidFill>
                  <a:schemeClr val="bg1"/>
                </a:solidFill>
                <a:latin typeface="Candara" panose="020E0502030303020204" pitchFamily="34" charset="0"/>
              </a:endParaRPr>
            </a:p>
          </p:txBody>
        </p:sp>
        <p:sp>
          <p:nvSpPr>
            <p:cNvPr id="48" name="Freeform: Shape 47">
              <a:extLst>
                <a:ext uri="{FF2B5EF4-FFF2-40B4-BE49-F238E27FC236}">
                  <a16:creationId xmlns:a16="http://schemas.microsoft.com/office/drawing/2014/main" id="{98D38E0B-FC6A-5BE9-16F7-872BD9A5E1A2}"/>
                </a:ext>
              </a:extLst>
            </p:cNvPr>
            <p:cNvSpPr/>
            <p:nvPr/>
          </p:nvSpPr>
          <p:spPr>
            <a:xfrm>
              <a:off x="3900067" y="4228576"/>
              <a:ext cx="7839418"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Pergaulan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bebas</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dapat</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mendatangkan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kerugian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besar</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9" name="Oval 48">
              <a:extLst>
                <a:ext uri="{FF2B5EF4-FFF2-40B4-BE49-F238E27FC236}">
                  <a16:creationId xmlns:a16="http://schemas.microsoft.com/office/drawing/2014/main" id="{50980B70-7518-3913-4D8E-5327570F9711}"/>
                </a:ext>
              </a:extLst>
            </p:cNvPr>
            <p:cNvSpPr/>
            <p:nvPr/>
          </p:nvSpPr>
          <p:spPr>
            <a:xfrm>
              <a:off x="3510164" y="4152380"/>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5</a:t>
              </a:r>
              <a:endParaRPr lang="en-ID" sz="2800" b="1" dirty="0">
                <a:solidFill>
                  <a:schemeClr val="bg1"/>
                </a:solidFill>
                <a:latin typeface="Candara" panose="020E0502030303020204" pitchFamily="34" charset="0"/>
              </a:endParaRPr>
            </a:p>
          </p:txBody>
        </p:sp>
        <p:sp>
          <p:nvSpPr>
            <p:cNvPr id="50" name="Freeform: Shape 49">
              <a:extLst>
                <a:ext uri="{FF2B5EF4-FFF2-40B4-BE49-F238E27FC236}">
                  <a16:creationId xmlns:a16="http://schemas.microsoft.com/office/drawing/2014/main" id="{D4F181AD-FFBC-DB11-E738-E3E0ADED413E}"/>
                </a:ext>
              </a:extLst>
            </p:cNvPr>
            <p:cNvSpPr/>
            <p:nvPr/>
          </p:nvSpPr>
          <p:spPr>
            <a:xfrm>
              <a:off x="3386713" y="5164588"/>
              <a:ext cx="8352772" cy="624086"/>
            </a:xfrm>
            <a:custGeom>
              <a:avLst/>
              <a:gdLst>
                <a:gd name="connsiteX0" fmla="*/ 0 w 8352772"/>
                <a:gd name="connsiteY0" fmla="*/ 0 h 624086"/>
                <a:gd name="connsiteX1" fmla="*/ 8352772 w 8352772"/>
                <a:gd name="connsiteY1" fmla="*/ 0 h 624086"/>
                <a:gd name="connsiteX2" fmla="*/ 8352772 w 8352772"/>
                <a:gd name="connsiteY2" fmla="*/ 624086 h 624086"/>
                <a:gd name="connsiteX3" fmla="*/ 0 w 8352772"/>
                <a:gd name="connsiteY3" fmla="*/ 624086 h 624086"/>
                <a:gd name="connsiteX4" fmla="*/ 0 w 835277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2772" h="624086">
                  <a:moveTo>
                    <a:pt x="0" y="0"/>
                  </a:moveTo>
                  <a:lnTo>
                    <a:pt x="8352772" y="0"/>
                  </a:lnTo>
                  <a:lnTo>
                    <a:pt x="835277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Setiap</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aturan</a:t>
              </a:r>
              <a:r>
                <a:rPr lang="en-US" kern="1200" dirty="0">
                  <a:solidFill>
                    <a:srgbClr val="005C4A"/>
                  </a:solidFill>
                  <a:latin typeface="Candara" panose="020E0502030303020204" pitchFamily="34" charset="0"/>
                </a:rPr>
                <a:t> Allah </a:t>
              </a:r>
              <a:r>
                <a:rPr lang="en-US" kern="1200" dirty="0" err="1">
                  <a:solidFill>
                    <a:srgbClr val="005C4A"/>
                  </a:solidFill>
                  <a:latin typeface="Candara" panose="020E0502030303020204" pitchFamily="34" charset="0"/>
                </a:rPr>
                <a:t>Swt</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harus</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direnungkan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untuk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menjadi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pembelajaran</a:t>
              </a:r>
              <a:r>
                <a:rPr lang="en-US" kern="1200" dirty="0">
                  <a:solidFill>
                    <a:srgbClr val="005C4A"/>
                  </a:solidFill>
                  <a:latin typeface="Candara" panose="020E0502030303020204" pitchFamily="34" charset="0"/>
                </a:rPr>
                <a:t> dan </a:t>
              </a:r>
              <a:r>
                <a:rPr lang="en-US" kern="1200" dirty="0" err="1">
                  <a:solidFill>
                    <a:srgbClr val="005C4A"/>
                  </a:solidFill>
                  <a:latin typeface="Candara" panose="020E0502030303020204" pitchFamily="34" charset="0"/>
                </a:rPr>
                <a:t>diterapkan</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51" name="Oval 50">
              <a:extLst>
                <a:ext uri="{FF2B5EF4-FFF2-40B4-BE49-F238E27FC236}">
                  <a16:creationId xmlns:a16="http://schemas.microsoft.com/office/drawing/2014/main" id="{92CF51F5-6F0D-9511-2637-FA4D8F01E85F}"/>
                </a:ext>
              </a:extLst>
            </p:cNvPr>
            <p:cNvSpPr/>
            <p:nvPr/>
          </p:nvSpPr>
          <p:spPr>
            <a:xfrm>
              <a:off x="3028561" y="5078461"/>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800" b="1" dirty="0">
                  <a:solidFill>
                    <a:schemeClr val="bg1"/>
                  </a:solidFill>
                  <a:latin typeface="Candara" panose="020E0502030303020204" pitchFamily="34" charset="0"/>
                </a:rPr>
                <a:t>6</a:t>
              </a:r>
              <a:endParaRPr lang="en-ID" sz="2800" b="1" dirty="0">
                <a:solidFill>
                  <a:schemeClr val="bg1"/>
                </a:solidFill>
                <a:latin typeface="Candara" panose="020E0502030303020204" pitchFamily="34" charset="0"/>
              </a:endParaRPr>
            </a:p>
          </p:txBody>
        </p:sp>
      </p:grpSp>
      <p:sp>
        <p:nvSpPr>
          <p:cNvPr id="52" name="TextBox 51">
            <a:hlinkClick r:id="rId2" action="ppaction://hlinksldjump"/>
            <a:extLst>
              <a:ext uri="{FF2B5EF4-FFF2-40B4-BE49-F238E27FC236}">
                <a16:creationId xmlns:a16="http://schemas.microsoft.com/office/drawing/2014/main" id="{62BB3A72-D830-B854-7B23-FB47C97D208C}"/>
              </a:ext>
            </a:extLst>
          </p:cNvPr>
          <p:cNvSpPr txBox="1"/>
          <p:nvPr/>
        </p:nvSpPr>
        <p:spPr>
          <a:xfrm>
            <a:off x="71244" y="1967020"/>
            <a:ext cx="2661367" cy="757130"/>
          </a:xfrm>
          <a:prstGeom prst="rect">
            <a:avLst/>
          </a:prstGeom>
          <a:noFill/>
          <a:ln>
            <a:noFill/>
          </a:ln>
        </p:spPr>
        <p:txBody>
          <a:bodyPr wrap="square">
            <a:spAutoFit/>
          </a:bodyPr>
          <a:lstStyle/>
          <a:p>
            <a:pPr algn="ctr" defTabSz="1066800">
              <a:lnSpc>
                <a:spcPct val="90000"/>
              </a:lnSpc>
              <a:spcBef>
                <a:spcPct val="0"/>
              </a:spcBef>
            </a:pPr>
            <a:r>
              <a:rPr lang="en-ID" sz="2400" b="1" kern="1200" dirty="0">
                <a:solidFill>
                  <a:srgbClr val="005C4A"/>
                </a:solidFill>
                <a:latin typeface="Candara" panose="020E0502030303020204" pitchFamily="34" charset="0"/>
              </a:rPr>
              <a:t>Isi dan </a:t>
            </a:r>
            <a:r>
              <a:rPr lang="en-ID" sz="2400" b="1" kern="1200" dirty="0" err="1">
                <a:solidFill>
                  <a:srgbClr val="005C4A"/>
                </a:solidFill>
                <a:latin typeface="Candara" panose="020E0502030303020204" pitchFamily="34" charset="0"/>
              </a:rPr>
              <a:t>Kandungan</a:t>
            </a:r>
            <a:r>
              <a:rPr lang="en-ID" sz="2400" b="1" dirty="0">
                <a:solidFill>
                  <a:srgbClr val="005C4A"/>
                </a:solidFill>
                <a:latin typeface="Candara" panose="020E0502030303020204" pitchFamily="34" charset="0"/>
              </a:rPr>
              <a:t> Q.S. Al-</a:t>
            </a:r>
            <a:r>
              <a:rPr lang="en-ID" sz="2400" b="1" dirty="0" err="1">
                <a:solidFill>
                  <a:srgbClr val="005C4A"/>
                </a:solidFill>
                <a:latin typeface="Candara" panose="020E0502030303020204" pitchFamily="34" charset="0"/>
              </a:rPr>
              <a:t>Isrā</a:t>
            </a:r>
            <a:r>
              <a:rPr lang="en-ID" sz="2400" b="1" dirty="0">
                <a:solidFill>
                  <a:srgbClr val="005C4A"/>
                </a:solidFill>
                <a:latin typeface="Candara" panose="020E0502030303020204" pitchFamily="34" charset="0"/>
              </a:rPr>
              <a:t>/17: 32</a:t>
            </a:r>
            <a:endParaRPr lang="en-ID" sz="2400" kern="12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21919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47120" y="243091"/>
            <a:ext cx="2425276" cy="957060"/>
            <a:chOff x="147120" y="243091"/>
            <a:chExt cx="2425276" cy="957060"/>
          </a:xfrm>
        </p:grpSpPr>
        <p:pic>
          <p:nvPicPr>
            <p:cNvPr id="35" name="Picture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97" y="243091"/>
              <a:ext cx="2422799" cy="957060"/>
            </a:xfrm>
            <a:prstGeom prst="rect">
              <a:avLst/>
            </a:prstGeom>
          </p:spPr>
        </p:pic>
        <p:sp>
          <p:nvSpPr>
            <p:cNvPr id="36" name="Rectangle 35">
              <a:hlinkClick r:id="rId3" action="ppaction://hlinksldjump"/>
            </p:cNvPr>
            <p:cNvSpPr/>
            <p:nvPr/>
          </p:nvSpPr>
          <p:spPr>
            <a:xfrm>
              <a:off x="147120" y="351922"/>
              <a:ext cx="2231899"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Perilaku</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Cerminan</a:t>
              </a:r>
              <a:endParaRPr lang="en-US" b="1" dirty="0">
                <a:solidFill>
                  <a:srgbClr val="005C4A"/>
                </a:solidFill>
                <a:latin typeface="Candara" panose="020E0502030303020204" pitchFamily="34" charset="0"/>
              </a:endParaRPr>
            </a:p>
            <a:p>
              <a:pPr algn="ctr"/>
              <a:r>
                <a:rPr lang="en-ID" sz="1800" b="1" dirty="0">
                  <a:solidFill>
                    <a:srgbClr val="005C4A"/>
                  </a:solidFill>
                  <a:latin typeface="Candara" panose="020E0502030303020204" pitchFamily="34" charset="0"/>
                </a:rPr>
                <a:t>Q.S. Al-</a:t>
              </a:r>
              <a:r>
                <a:rPr lang="en-ID" sz="1800" b="1" dirty="0" err="1">
                  <a:solidFill>
                    <a:srgbClr val="005C4A"/>
                  </a:solidFill>
                  <a:latin typeface="Candara" panose="020E0502030303020204" pitchFamily="34" charset="0"/>
                </a:rPr>
                <a:t>Isrā</a:t>
              </a:r>
              <a:r>
                <a:rPr lang="en-ID" sz="1800" b="1" dirty="0">
                  <a:solidFill>
                    <a:srgbClr val="005C4A"/>
                  </a:solidFill>
                  <a:latin typeface="Candara" panose="020E0502030303020204" pitchFamily="34" charset="0"/>
                </a:rPr>
                <a:t>/17: 32</a:t>
              </a:r>
              <a:endParaRPr lang="en-ID" dirty="0">
                <a:solidFill>
                  <a:srgbClr val="005C4A"/>
                </a:solidFill>
                <a:latin typeface="Candara" panose="020E0502030303020204" pitchFamily="34" charset="0"/>
              </a:endParaRPr>
            </a:p>
          </p:txBody>
        </p:sp>
      </p:grpSp>
      <p:grpSp>
        <p:nvGrpSpPr>
          <p:cNvPr id="41" name="Group 40">
            <a:extLst>
              <a:ext uri="{FF2B5EF4-FFF2-40B4-BE49-F238E27FC236}">
                <a16:creationId xmlns:a16="http://schemas.microsoft.com/office/drawing/2014/main" id="{821F3112-E99D-814F-A02D-79FF4848EAA0}"/>
              </a:ext>
            </a:extLst>
          </p:cNvPr>
          <p:cNvGrpSpPr/>
          <p:nvPr/>
        </p:nvGrpSpPr>
        <p:grpSpPr>
          <a:xfrm>
            <a:off x="1507580" y="1217487"/>
            <a:ext cx="4780160" cy="1630027"/>
            <a:chOff x="1200963" y="1966632"/>
            <a:chExt cx="6669508" cy="2274292"/>
          </a:xfrm>
        </p:grpSpPr>
        <p:grpSp>
          <p:nvGrpSpPr>
            <p:cNvPr id="42" name="Group 41">
              <a:extLst>
                <a:ext uri="{FF2B5EF4-FFF2-40B4-BE49-F238E27FC236}">
                  <a16:creationId xmlns:a16="http://schemas.microsoft.com/office/drawing/2014/main" id="{FDD6D535-FF89-6568-A635-EA9945364752}"/>
                </a:ext>
              </a:extLst>
            </p:cNvPr>
            <p:cNvGrpSpPr/>
            <p:nvPr/>
          </p:nvGrpSpPr>
          <p:grpSpPr>
            <a:xfrm>
              <a:off x="1200963" y="1966632"/>
              <a:ext cx="6669508" cy="2274292"/>
              <a:chOff x="468899" y="1814932"/>
              <a:chExt cx="7187387" cy="2479543"/>
            </a:xfrm>
          </p:grpSpPr>
          <p:grpSp>
            <p:nvGrpSpPr>
              <p:cNvPr id="44" name="Group 43">
                <a:extLst>
                  <a:ext uri="{FF2B5EF4-FFF2-40B4-BE49-F238E27FC236}">
                    <a16:creationId xmlns:a16="http://schemas.microsoft.com/office/drawing/2014/main" id="{117A21B4-CBFD-95B0-9A98-4EE73AAF466A}"/>
                  </a:ext>
                </a:extLst>
              </p:cNvPr>
              <p:cNvGrpSpPr/>
              <p:nvPr/>
            </p:nvGrpSpPr>
            <p:grpSpPr>
              <a:xfrm flipH="1">
                <a:off x="468899" y="1814932"/>
                <a:ext cx="7187387" cy="2479543"/>
                <a:chOff x="2554515" y="763844"/>
                <a:chExt cx="8030441" cy="2770384"/>
              </a:xfrm>
            </p:grpSpPr>
            <p:sp>
              <p:nvSpPr>
                <p:cNvPr id="46" name="Arrow: Pentagon 45">
                  <a:extLst>
                    <a:ext uri="{FF2B5EF4-FFF2-40B4-BE49-F238E27FC236}">
                      <a16:creationId xmlns:a16="http://schemas.microsoft.com/office/drawing/2014/main" id="{0283298F-3182-75A5-29DB-A76A5D7AE87D}"/>
                    </a:ext>
                  </a:extLst>
                </p:cNvPr>
                <p:cNvSpPr/>
                <p:nvPr/>
              </p:nvSpPr>
              <p:spPr>
                <a:xfrm>
                  <a:off x="2554515" y="1461740"/>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chemeClr val="bg1"/>
                    </a:solidFill>
                    <a:latin typeface="Candara" panose="020E0502030303020204" pitchFamily="34" charset="0"/>
                  </a:endParaRPr>
                </a:p>
              </p:txBody>
            </p:sp>
            <p:sp>
              <p:nvSpPr>
                <p:cNvPr id="47" name="Oval 46">
                  <a:extLst>
                    <a:ext uri="{FF2B5EF4-FFF2-40B4-BE49-F238E27FC236}">
                      <a16:creationId xmlns:a16="http://schemas.microsoft.com/office/drawing/2014/main" id="{E8E82550-5ED8-1BE1-AFC9-745CC6029957}"/>
                    </a:ext>
                  </a:extLst>
                </p:cNvPr>
                <p:cNvSpPr/>
                <p:nvPr/>
              </p:nvSpPr>
              <p:spPr>
                <a:xfrm flipH="1">
                  <a:off x="7779659" y="763844"/>
                  <a:ext cx="2805297" cy="2770384"/>
                </a:xfrm>
                <a:prstGeom prst="ellipse">
                  <a:avLst/>
                </a:prstGeom>
                <a:blipFill>
                  <a:blip r:embed="rId4"/>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45" name="TextBox 44">
                <a:extLst>
                  <a:ext uri="{FF2B5EF4-FFF2-40B4-BE49-F238E27FC236}">
                    <a16:creationId xmlns:a16="http://schemas.microsoft.com/office/drawing/2014/main" id="{880D74EC-61AE-7E52-1E45-4195A5CCEE34}"/>
                  </a:ext>
                </a:extLst>
              </p:cNvPr>
              <p:cNvSpPr txBox="1"/>
              <p:nvPr/>
            </p:nvSpPr>
            <p:spPr>
              <a:xfrm>
                <a:off x="3000523" y="2544076"/>
                <a:ext cx="4650072" cy="983177"/>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mengurangi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intensitas</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pergaulan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lawan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r>
                  <a:rPr lang="en-US" dirty="0">
                    <a:solidFill>
                      <a:srgbClr val="005C4A"/>
                    </a:solidFill>
                    <a:latin typeface="Candara" panose="020E0502030303020204" pitchFamily="34" charset="0"/>
                  </a:rPr>
                  <a:t> </a:t>
                </a:r>
                <a:endParaRPr lang="en-ID" dirty="0">
                  <a:solidFill>
                    <a:srgbClr val="005C4A"/>
                  </a:solidFill>
                  <a:latin typeface="Candara" panose="020E0502030303020204" pitchFamily="34" charset="0"/>
                </a:endParaRPr>
              </a:p>
            </p:txBody>
          </p:sp>
        </p:grpSp>
        <p:sp>
          <p:nvSpPr>
            <p:cNvPr id="43" name="TextBox 42">
              <a:extLst>
                <a:ext uri="{FF2B5EF4-FFF2-40B4-BE49-F238E27FC236}">
                  <a16:creationId xmlns:a16="http://schemas.microsoft.com/office/drawing/2014/main" id="{ADDF9550-7B7D-69EC-DFA5-B04299C97733}"/>
                </a:ext>
              </a:extLst>
            </p:cNvPr>
            <p:cNvSpPr txBox="1"/>
            <p:nvPr/>
          </p:nvSpPr>
          <p:spPr>
            <a:xfrm>
              <a:off x="1440009" y="3661900"/>
              <a:ext cx="1955515" cy="343539"/>
            </a:xfrm>
            <a:prstGeom prst="rect">
              <a:avLst/>
            </a:prstGeom>
            <a:noFill/>
          </p:spPr>
          <p:txBody>
            <a:bodyPr wrap="square" rtlCol="0">
              <a:spAutoFit/>
            </a:bodyPr>
            <a:lstStyle/>
            <a:p>
              <a:r>
                <a:rPr lang="en-US" sz="1000" dirty="0" err="1">
                  <a:solidFill>
                    <a:srgbClr val="005C4A"/>
                  </a:solidFill>
                </a:rPr>
                <a:t>sumber</a:t>
              </a:r>
              <a:r>
                <a:rPr lang="en-US" sz="1000" dirty="0">
                  <a:solidFill>
                    <a:srgbClr val="005C4A"/>
                  </a:solidFill>
                </a:rPr>
                <a:t>: freepik.com</a:t>
              </a:r>
              <a:endParaRPr lang="en-ID" sz="1000" dirty="0">
                <a:solidFill>
                  <a:srgbClr val="005C4A"/>
                </a:solidFill>
              </a:endParaRPr>
            </a:p>
          </p:txBody>
        </p:sp>
      </p:grpSp>
      <p:grpSp>
        <p:nvGrpSpPr>
          <p:cNvPr id="48" name="Group 47">
            <a:extLst>
              <a:ext uri="{FF2B5EF4-FFF2-40B4-BE49-F238E27FC236}">
                <a16:creationId xmlns:a16="http://schemas.microsoft.com/office/drawing/2014/main" id="{CDAEECC5-65F8-A1A9-4C91-27FB250C096A}"/>
              </a:ext>
            </a:extLst>
          </p:cNvPr>
          <p:cNvGrpSpPr/>
          <p:nvPr/>
        </p:nvGrpSpPr>
        <p:grpSpPr>
          <a:xfrm>
            <a:off x="3755088" y="344904"/>
            <a:ext cx="4800091" cy="1630027"/>
            <a:chOff x="4321528" y="791763"/>
            <a:chExt cx="6697318" cy="2274292"/>
          </a:xfrm>
        </p:grpSpPr>
        <p:grpSp>
          <p:nvGrpSpPr>
            <p:cNvPr id="49" name="Group 48">
              <a:extLst>
                <a:ext uri="{FF2B5EF4-FFF2-40B4-BE49-F238E27FC236}">
                  <a16:creationId xmlns:a16="http://schemas.microsoft.com/office/drawing/2014/main" id="{F5F54C0A-FA2E-954F-179F-6C84A3A66485}"/>
                </a:ext>
              </a:extLst>
            </p:cNvPr>
            <p:cNvGrpSpPr/>
            <p:nvPr/>
          </p:nvGrpSpPr>
          <p:grpSpPr>
            <a:xfrm>
              <a:off x="4321528" y="791763"/>
              <a:ext cx="6697318" cy="2274292"/>
              <a:chOff x="2554514" y="763845"/>
              <a:chExt cx="8063926" cy="2770384"/>
            </a:xfrm>
          </p:grpSpPr>
          <p:sp>
            <p:nvSpPr>
              <p:cNvPr id="52" name="Arrow: Pentagon 51">
                <a:extLst>
                  <a:ext uri="{FF2B5EF4-FFF2-40B4-BE49-F238E27FC236}">
                    <a16:creationId xmlns:a16="http://schemas.microsoft.com/office/drawing/2014/main" id="{A6276924-30F5-5391-0CBD-326A0FFDBA49}"/>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rgbClr val="005C4A"/>
                  </a:solidFill>
                  <a:latin typeface="Candara" panose="020E0502030303020204" pitchFamily="34" charset="0"/>
                </a:endParaRPr>
              </a:p>
            </p:txBody>
          </p:sp>
          <p:sp>
            <p:nvSpPr>
              <p:cNvPr id="53" name="Oval 52">
                <a:extLst>
                  <a:ext uri="{FF2B5EF4-FFF2-40B4-BE49-F238E27FC236}">
                    <a16:creationId xmlns:a16="http://schemas.microsoft.com/office/drawing/2014/main" id="{E61595D6-EA2F-31E4-2ED2-077549FF2B53}"/>
                  </a:ext>
                </a:extLst>
              </p:cNvPr>
              <p:cNvSpPr/>
              <p:nvPr/>
            </p:nvSpPr>
            <p:spPr>
              <a:xfrm>
                <a:off x="7779656" y="763845"/>
                <a:ext cx="2838784" cy="2770384"/>
              </a:xfrm>
              <a:prstGeom prst="ellipse">
                <a:avLst/>
              </a:prstGeom>
              <a:blipFill dpi="0" rotWithShape="1">
                <a:blip r:embed="rId5"/>
                <a:srcRect/>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0" name="TextBox 49">
              <a:extLst>
                <a:ext uri="{FF2B5EF4-FFF2-40B4-BE49-F238E27FC236}">
                  <a16:creationId xmlns:a16="http://schemas.microsoft.com/office/drawing/2014/main" id="{452348B3-475B-E214-8512-DF33A999A642}"/>
                </a:ext>
              </a:extLst>
            </p:cNvPr>
            <p:cNvSpPr txBox="1"/>
            <p:nvPr/>
          </p:nvSpPr>
          <p:spPr>
            <a:xfrm>
              <a:off x="4321529" y="1477306"/>
              <a:ext cx="4339628" cy="901792"/>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membatasi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pandangan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terhadap</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lawan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endParaRPr lang="en-ID" sz="1600" dirty="0">
                <a:solidFill>
                  <a:srgbClr val="005C4A"/>
                </a:solidFill>
                <a:latin typeface="Candara" panose="020E0502030303020204" pitchFamily="34" charset="0"/>
              </a:endParaRPr>
            </a:p>
          </p:txBody>
        </p:sp>
        <p:sp>
          <p:nvSpPr>
            <p:cNvPr id="51" name="TextBox 50">
              <a:extLst>
                <a:ext uri="{FF2B5EF4-FFF2-40B4-BE49-F238E27FC236}">
                  <a16:creationId xmlns:a16="http://schemas.microsoft.com/office/drawing/2014/main" id="{8761A33B-82AA-A1A2-3CC5-73E809A8C764}"/>
                </a:ext>
              </a:extLst>
            </p:cNvPr>
            <p:cNvSpPr txBox="1"/>
            <p:nvPr/>
          </p:nvSpPr>
          <p:spPr>
            <a:xfrm>
              <a:off x="9000830" y="2469116"/>
              <a:ext cx="1768547"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pexels.com</a:t>
              </a:r>
              <a:endParaRPr lang="en-ID" sz="1000" dirty="0">
                <a:solidFill>
                  <a:schemeClr val="bg1"/>
                </a:solidFill>
              </a:endParaRPr>
            </a:p>
          </p:txBody>
        </p:sp>
      </p:grpSp>
      <p:grpSp>
        <p:nvGrpSpPr>
          <p:cNvPr id="54" name="Group 53">
            <a:extLst>
              <a:ext uri="{FF2B5EF4-FFF2-40B4-BE49-F238E27FC236}">
                <a16:creationId xmlns:a16="http://schemas.microsoft.com/office/drawing/2014/main" id="{ADF20263-A27F-E10C-F795-3D503C7D0671}"/>
              </a:ext>
            </a:extLst>
          </p:cNvPr>
          <p:cNvGrpSpPr/>
          <p:nvPr/>
        </p:nvGrpSpPr>
        <p:grpSpPr>
          <a:xfrm>
            <a:off x="3755088" y="2096971"/>
            <a:ext cx="4799364" cy="1630027"/>
            <a:chOff x="4321528" y="3189436"/>
            <a:chExt cx="6696303" cy="2274292"/>
          </a:xfrm>
        </p:grpSpPr>
        <p:grpSp>
          <p:nvGrpSpPr>
            <p:cNvPr id="55" name="Group 54">
              <a:extLst>
                <a:ext uri="{FF2B5EF4-FFF2-40B4-BE49-F238E27FC236}">
                  <a16:creationId xmlns:a16="http://schemas.microsoft.com/office/drawing/2014/main" id="{C0243C21-6AD9-FC84-3C02-3BDA02A551B9}"/>
                </a:ext>
              </a:extLst>
            </p:cNvPr>
            <p:cNvGrpSpPr/>
            <p:nvPr/>
          </p:nvGrpSpPr>
          <p:grpSpPr>
            <a:xfrm>
              <a:off x="4321528" y="3189436"/>
              <a:ext cx="6696303" cy="2274292"/>
              <a:chOff x="3831772" y="2980941"/>
              <a:chExt cx="7216263" cy="2479543"/>
            </a:xfrm>
          </p:grpSpPr>
          <p:grpSp>
            <p:nvGrpSpPr>
              <p:cNvPr id="57" name="Group 56">
                <a:extLst>
                  <a:ext uri="{FF2B5EF4-FFF2-40B4-BE49-F238E27FC236}">
                    <a16:creationId xmlns:a16="http://schemas.microsoft.com/office/drawing/2014/main" id="{FF82A5D5-3852-06DB-F9B1-3FFC4716FF16}"/>
                  </a:ext>
                </a:extLst>
              </p:cNvPr>
              <p:cNvGrpSpPr/>
              <p:nvPr/>
            </p:nvGrpSpPr>
            <p:grpSpPr>
              <a:xfrm>
                <a:off x="3831772" y="2980941"/>
                <a:ext cx="7216263" cy="2479543"/>
                <a:chOff x="2554514" y="763845"/>
                <a:chExt cx="8062704" cy="2770384"/>
              </a:xfrm>
            </p:grpSpPr>
            <p:sp>
              <p:nvSpPr>
                <p:cNvPr id="59" name="Arrow: Pentagon 58">
                  <a:extLst>
                    <a:ext uri="{FF2B5EF4-FFF2-40B4-BE49-F238E27FC236}">
                      <a16:creationId xmlns:a16="http://schemas.microsoft.com/office/drawing/2014/main" id="{61E59D06-99E1-9A4B-A347-493AE5E92195}"/>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rgbClr val="005C4A"/>
                    </a:solidFill>
                    <a:latin typeface="Candara" panose="020E0502030303020204" pitchFamily="34" charset="0"/>
                  </a:endParaRPr>
                </a:p>
              </p:txBody>
            </p:sp>
            <p:sp>
              <p:nvSpPr>
                <p:cNvPr id="60" name="Oval 59">
                  <a:extLst>
                    <a:ext uri="{FF2B5EF4-FFF2-40B4-BE49-F238E27FC236}">
                      <a16:creationId xmlns:a16="http://schemas.microsoft.com/office/drawing/2014/main" id="{D242A575-53DA-9D95-D589-65AE39C8214B}"/>
                    </a:ext>
                  </a:extLst>
                </p:cNvPr>
                <p:cNvSpPr/>
                <p:nvPr/>
              </p:nvSpPr>
              <p:spPr>
                <a:xfrm>
                  <a:off x="7779656" y="763845"/>
                  <a:ext cx="2837562" cy="2770384"/>
                </a:xfrm>
                <a:prstGeom prst="ellipse">
                  <a:avLst/>
                </a:prstGeom>
                <a:blipFill>
                  <a:blip r:embed="rId6"/>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8" name="TextBox 57">
                <a:extLst>
                  <a:ext uri="{FF2B5EF4-FFF2-40B4-BE49-F238E27FC236}">
                    <a16:creationId xmlns:a16="http://schemas.microsoft.com/office/drawing/2014/main" id="{B4C38370-13D7-BEA2-BAFB-0837CBCA84CA}"/>
                  </a:ext>
                </a:extLst>
              </p:cNvPr>
              <p:cNvSpPr txBox="1"/>
              <p:nvPr/>
            </p:nvSpPr>
            <p:spPr>
              <a:xfrm>
                <a:off x="3831772" y="3563417"/>
                <a:ext cx="4676594" cy="1404539"/>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berpegang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teguh</a:t>
                </a:r>
                <a:r>
                  <a:rPr lang="en-US" dirty="0">
                    <a:solidFill>
                      <a:srgbClr val="005C4A"/>
                    </a:solidFill>
                    <a:latin typeface="Candara" panose="020E0502030303020204" pitchFamily="34" charset="0"/>
                  </a:rPr>
                  <a:t> pada </a:t>
                </a:r>
                <a:r>
                  <a:rPr lang="en-US" dirty="0" err="1">
                    <a:solidFill>
                      <a:srgbClr val="005C4A"/>
                    </a:solidFill>
                    <a:latin typeface="Candara" panose="020E0502030303020204" pitchFamily="34" charset="0"/>
                  </a:rPr>
                  <a:t>norma</a:t>
                </a:r>
                <a:r>
                  <a:rPr lang="en-US" dirty="0">
                    <a:solidFill>
                      <a:srgbClr val="005C4A"/>
                    </a:solidFill>
                    <a:latin typeface="Candara" panose="020E0502030303020204" pitchFamily="34" charset="0"/>
                  </a:rPr>
                  <a:t> agama </a:t>
                </a:r>
                <a:r>
                  <a:rPr lang="en-US" dirty="0" err="1">
                    <a:solidFill>
                      <a:srgbClr val="005C4A"/>
                    </a:solidFill>
                    <a:latin typeface="Candara" panose="020E0502030303020204" pitchFamily="34" charset="0"/>
                  </a:rPr>
                  <a:t>ketika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bergaul</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lawan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endParaRPr lang="en-ID" dirty="0">
                  <a:solidFill>
                    <a:srgbClr val="005C4A"/>
                  </a:solidFill>
                  <a:latin typeface="Candara" panose="020E0502030303020204" pitchFamily="34" charset="0"/>
                </a:endParaRPr>
              </a:p>
            </p:txBody>
          </p:sp>
        </p:grpSp>
        <p:sp>
          <p:nvSpPr>
            <p:cNvPr id="56" name="TextBox 55">
              <a:extLst>
                <a:ext uri="{FF2B5EF4-FFF2-40B4-BE49-F238E27FC236}">
                  <a16:creationId xmlns:a16="http://schemas.microsoft.com/office/drawing/2014/main" id="{98ADD9E7-315E-097C-0C42-EE8C1AC6C826}"/>
                </a:ext>
              </a:extLst>
            </p:cNvPr>
            <p:cNvSpPr txBox="1"/>
            <p:nvPr/>
          </p:nvSpPr>
          <p:spPr>
            <a:xfrm>
              <a:off x="9000830" y="4903521"/>
              <a:ext cx="1880412"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freepik.com</a:t>
              </a:r>
              <a:endParaRPr lang="en-ID" sz="1000" dirty="0">
                <a:solidFill>
                  <a:schemeClr val="bg1"/>
                </a:solidFill>
              </a:endParaRPr>
            </a:p>
          </p:txBody>
        </p:sp>
      </p:grpSp>
      <p:grpSp>
        <p:nvGrpSpPr>
          <p:cNvPr id="61" name="Group 60">
            <a:extLst>
              <a:ext uri="{FF2B5EF4-FFF2-40B4-BE49-F238E27FC236}">
                <a16:creationId xmlns:a16="http://schemas.microsoft.com/office/drawing/2014/main" id="{052BD7EC-70C7-2001-342A-8F8B977126C4}"/>
              </a:ext>
            </a:extLst>
          </p:cNvPr>
          <p:cNvGrpSpPr/>
          <p:nvPr/>
        </p:nvGrpSpPr>
        <p:grpSpPr>
          <a:xfrm>
            <a:off x="1507580" y="2971969"/>
            <a:ext cx="4704806" cy="1630027"/>
            <a:chOff x="1306099" y="4422486"/>
            <a:chExt cx="6564372" cy="2274292"/>
          </a:xfrm>
        </p:grpSpPr>
        <p:grpSp>
          <p:nvGrpSpPr>
            <p:cNvPr id="62" name="Group 61">
              <a:extLst>
                <a:ext uri="{FF2B5EF4-FFF2-40B4-BE49-F238E27FC236}">
                  <a16:creationId xmlns:a16="http://schemas.microsoft.com/office/drawing/2014/main" id="{B29A89C3-C721-0E20-1D33-B6E2B83AE9C8}"/>
                </a:ext>
              </a:extLst>
            </p:cNvPr>
            <p:cNvGrpSpPr/>
            <p:nvPr/>
          </p:nvGrpSpPr>
          <p:grpSpPr>
            <a:xfrm>
              <a:off x="1306099" y="4422486"/>
              <a:ext cx="6564372" cy="2274292"/>
              <a:chOff x="582200" y="4368813"/>
              <a:chExt cx="7074087" cy="2479543"/>
            </a:xfrm>
          </p:grpSpPr>
          <p:grpSp>
            <p:nvGrpSpPr>
              <p:cNvPr id="64" name="Group 63">
                <a:extLst>
                  <a:ext uri="{FF2B5EF4-FFF2-40B4-BE49-F238E27FC236}">
                    <a16:creationId xmlns:a16="http://schemas.microsoft.com/office/drawing/2014/main" id="{E5BC4D25-2BB9-B975-1D16-B8AE9B1CBD88}"/>
                  </a:ext>
                </a:extLst>
              </p:cNvPr>
              <p:cNvGrpSpPr/>
              <p:nvPr/>
            </p:nvGrpSpPr>
            <p:grpSpPr>
              <a:xfrm flipH="1">
                <a:off x="582200" y="4368813"/>
                <a:ext cx="7074087" cy="2479543"/>
                <a:chOff x="2554514" y="763845"/>
                <a:chExt cx="7903850" cy="2770384"/>
              </a:xfrm>
            </p:grpSpPr>
            <p:sp>
              <p:nvSpPr>
                <p:cNvPr id="66" name="Arrow: Pentagon 65">
                  <a:extLst>
                    <a:ext uri="{FF2B5EF4-FFF2-40B4-BE49-F238E27FC236}">
                      <a16:creationId xmlns:a16="http://schemas.microsoft.com/office/drawing/2014/main" id="{CC5AD5CA-70A3-6D61-F9C1-A00645314CA9}"/>
                    </a:ext>
                  </a:extLst>
                </p:cNvPr>
                <p:cNvSpPr/>
                <p:nvPr/>
              </p:nvSpPr>
              <p:spPr>
                <a:xfrm>
                  <a:off x="2554514" y="1449364"/>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rgbClr val="005C4A"/>
                    </a:solidFill>
                    <a:latin typeface="Candara" panose="020E0502030303020204" pitchFamily="34" charset="0"/>
                  </a:endParaRPr>
                </a:p>
              </p:txBody>
            </p:sp>
            <p:sp>
              <p:nvSpPr>
                <p:cNvPr id="67" name="Oval 66">
                  <a:extLst>
                    <a:ext uri="{FF2B5EF4-FFF2-40B4-BE49-F238E27FC236}">
                      <a16:creationId xmlns:a16="http://schemas.microsoft.com/office/drawing/2014/main" id="{849CDE00-54A5-2629-CDB6-CB89F017F658}"/>
                    </a:ext>
                  </a:extLst>
                </p:cNvPr>
                <p:cNvSpPr/>
                <p:nvPr/>
              </p:nvSpPr>
              <p:spPr>
                <a:xfrm flipH="1">
                  <a:off x="7653067" y="763845"/>
                  <a:ext cx="2805297" cy="2770384"/>
                </a:xfrm>
                <a:prstGeom prst="ellipse">
                  <a:avLst/>
                </a:prstGeom>
                <a:blipFill>
                  <a:blip r:embed="rId7"/>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65" name="TextBox 64">
                <a:extLst>
                  <a:ext uri="{FF2B5EF4-FFF2-40B4-BE49-F238E27FC236}">
                    <a16:creationId xmlns:a16="http://schemas.microsoft.com/office/drawing/2014/main" id="{C39954D6-B008-1FDB-C6CF-6516F1CF418F}"/>
                  </a:ext>
                </a:extLst>
              </p:cNvPr>
              <p:cNvSpPr txBox="1"/>
              <p:nvPr/>
            </p:nvSpPr>
            <p:spPr>
              <a:xfrm>
                <a:off x="2979690" y="5095094"/>
                <a:ext cx="4676597" cy="983177"/>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menghindari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tontonan</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mengundang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syahwat</a:t>
                </a:r>
                <a:endParaRPr lang="en-ID" dirty="0">
                  <a:solidFill>
                    <a:srgbClr val="005C4A"/>
                  </a:solidFill>
                  <a:latin typeface="Candara" panose="020E0502030303020204" pitchFamily="34" charset="0"/>
                </a:endParaRPr>
              </a:p>
            </p:txBody>
          </p:sp>
        </p:grpSp>
        <p:sp>
          <p:nvSpPr>
            <p:cNvPr id="63" name="TextBox 62">
              <a:extLst>
                <a:ext uri="{FF2B5EF4-FFF2-40B4-BE49-F238E27FC236}">
                  <a16:creationId xmlns:a16="http://schemas.microsoft.com/office/drawing/2014/main" id="{59B99868-94B0-9F25-B7B8-A8F29AD3F2C6}"/>
                </a:ext>
              </a:extLst>
            </p:cNvPr>
            <p:cNvSpPr txBox="1"/>
            <p:nvPr/>
          </p:nvSpPr>
          <p:spPr>
            <a:xfrm>
              <a:off x="1592863" y="6178187"/>
              <a:ext cx="1862504"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pixabay.com</a:t>
              </a:r>
              <a:endParaRPr lang="en-ID" sz="1000" dirty="0">
                <a:solidFill>
                  <a:schemeClr val="bg1"/>
                </a:solidFill>
              </a:endParaRPr>
            </a:p>
          </p:txBody>
        </p:sp>
      </p:grpSp>
    </p:spTree>
    <p:extLst>
      <p:ext uri="{BB962C8B-B14F-4D97-AF65-F5344CB8AC3E}">
        <p14:creationId xmlns:p14="http://schemas.microsoft.com/office/powerpoint/2010/main" val="156287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250"/>
                                  </p:stCondLst>
                                  <p:childTnLst>
                                    <p:set>
                                      <p:cBhvr>
                                        <p:cTn id="12" dur="1" fill="hold">
                                          <p:stCondLst>
                                            <p:cond delay="0"/>
                                          </p:stCondLst>
                                        </p:cTn>
                                        <p:tgtEl>
                                          <p:spTgt spid="48"/>
                                        </p:tgtEl>
                                        <p:attrNameLst>
                                          <p:attrName>style.visibility</p:attrName>
                                        </p:attrNameLst>
                                      </p:cBhvr>
                                      <p:to>
                                        <p:strVal val="visible"/>
                                      </p:to>
                                    </p:set>
                                    <p:animEffect transition="in" filter="wipe(right)">
                                      <p:cBhvr>
                                        <p:cTn id="13" dur="1250"/>
                                        <p:tgtEl>
                                          <p:spTgt spid="48"/>
                                        </p:tgtEl>
                                      </p:cBhvr>
                                    </p:animEffect>
                                  </p:childTnLst>
                                </p:cTn>
                              </p:par>
                            </p:childTnLst>
                          </p:cTn>
                        </p:par>
                        <p:par>
                          <p:cTn id="14" fill="hold">
                            <p:stCondLst>
                              <p:cond delay="2500"/>
                            </p:stCondLst>
                            <p:childTnLst>
                              <p:par>
                                <p:cTn id="15" presetID="22" presetClass="entr" presetSubtype="8" fill="hold" nodeType="afterEffect">
                                  <p:stCondLst>
                                    <p:cond delay="25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1250"/>
                                        <p:tgtEl>
                                          <p:spTgt spid="41"/>
                                        </p:tgtEl>
                                      </p:cBhvr>
                                    </p:animEffect>
                                  </p:childTnLst>
                                </p:cTn>
                              </p:par>
                            </p:childTnLst>
                          </p:cTn>
                        </p:par>
                        <p:par>
                          <p:cTn id="18" fill="hold">
                            <p:stCondLst>
                              <p:cond delay="4000"/>
                            </p:stCondLst>
                            <p:childTnLst>
                              <p:par>
                                <p:cTn id="19" presetID="22" presetClass="entr" presetSubtype="2" fill="hold" nodeType="afterEffect">
                                  <p:stCondLst>
                                    <p:cond delay="250"/>
                                  </p:stCondLst>
                                  <p:childTnLst>
                                    <p:set>
                                      <p:cBhvr>
                                        <p:cTn id="20" dur="1" fill="hold">
                                          <p:stCondLst>
                                            <p:cond delay="0"/>
                                          </p:stCondLst>
                                        </p:cTn>
                                        <p:tgtEl>
                                          <p:spTgt spid="54"/>
                                        </p:tgtEl>
                                        <p:attrNameLst>
                                          <p:attrName>style.visibility</p:attrName>
                                        </p:attrNameLst>
                                      </p:cBhvr>
                                      <p:to>
                                        <p:strVal val="visible"/>
                                      </p:to>
                                    </p:set>
                                    <p:animEffect transition="in" filter="wipe(right)">
                                      <p:cBhvr>
                                        <p:cTn id="21" dur="1250"/>
                                        <p:tgtEl>
                                          <p:spTgt spid="54"/>
                                        </p:tgtEl>
                                      </p:cBhvr>
                                    </p:animEffect>
                                  </p:childTnLst>
                                </p:cTn>
                              </p:par>
                            </p:childTnLst>
                          </p:cTn>
                        </p:par>
                        <p:par>
                          <p:cTn id="22" fill="hold">
                            <p:stCondLst>
                              <p:cond delay="5500"/>
                            </p:stCondLst>
                            <p:childTnLst>
                              <p:par>
                                <p:cTn id="23" presetID="22" presetClass="entr" presetSubtype="8" fill="hold" nodeType="afterEffect">
                                  <p:stCondLst>
                                    <p:cond delay="25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1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816579821"/>
              </p:ext>
            </p:extLst>
          </p:nvPr>
        </p:nvGraphicFramePr>
        <p:xfrm>
          <a:off x="1066800" y="3619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3690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sp>
        <p:nvSpPr>
          <p:cNvPr id="5" name="Rectangle 4">
            <a:hlinkClick r:id="rId3" action="ppaction://hlinksldjump"/>
          </p:cNvPr>
          <p:cNvSpPr/>
          <p:nvPr/>
        </p:nvSpPr>
        <p:spPr>
          <a:xfrm>
            <a:off x="2132515" y="438150"/>
            <a:ext cx="184730" cy="400110"/>
          </a:xfrm>
          <a:prstGeom prst="rect">
            <a:avLst/>
          </a:prstGeom>
        </p:spPr>
        <p:txBody>
          <a:bodyPr wrap="none">
            <a:spAutoFit/>
          </a:bodyPr>
          <a:lstStyle/>
          <a:p>
            <a:pPr algn="ctr"/>
            <a:endParaRPr lang="en-ID" sz="2000" u="sng" dirty="0">
              <a:solidFill>
                <a:srgbClr val="005C4A"/>
              </a:solidFill>
              <a:latin typeface="Candara" panose="020E0502030303020204" pitchFamily="34" charset="0"/>
            </a:endParaRPr>
          </a:p>
        </p:txBody>
      </p:sp>
      <p:sp>
        <p:nvSpPr>
          <p:cNvPr id="6" name="TextBox 5">
            <a:hlinkClick r:id="rId4" action="ppaction://hlinksldjump"/>
            <a:extLst>
              <a:ext uri="{FF2B5EF4-FFF2-40B4-BE49-F238E27FC236}">
                <a16:creationId xmlns:a16="http://schemas.microsoft.com/office/drawing/2014/main" id="{6FA6219C-142F-CE91-6CAB-98719969FCF5}"/>
              </a:ext>
            </a:extLst>
          </p:cNvPr>
          <p:cNvSpPr txBox="1"/>
          <p:nvPr/>
        </p:nvSpPr>
        <p:spPr>
          <a:xfrm>
            <a:off x="3124200" y="514350"/>
            <a:ext cx="2895600" cy="523220"/>
          </a:xfrm>
          <a:prstGeom prst="rect">
            <a:avLst/>
          </a:prstGeom>
          <a:noFill/>
        </p:spPr>
        <p:txBody>
          <a:bodyPr wrap="square">
            <a:spAutoFit/>
          </a:bodyPr>
          <a:lstStyle/>
          <a:p>
            <a:r>
              <a:rPr lang="en-ID" sz="2800" b="1" u="sng" dirty="0">
                <a:solidFill>
                  <a:srgbClr val="005C4A"/>
                </a:solidFill>
                <a:latin typeface="Candara" panose="020E0502030303020204" pitchFamily="34" charset="0"/>
              </a:rPr>
              <a:t>Q.S. An-</a:t>
            </a:r>
            <a:r>
              <a:rPr lang="en-ID" sz="2800" b="1" u="sng" dirty="0" err="1">
                <a:solidFill>
                  <a:srgbClr val="005C4A"/>
                </a:solidFill>
                <a:latin typeface="Candara" panose="020E0502030303020204" pitchFamily="34" charset="0"/>
              </a:rPr>
              <a:t>Nūr</a:t>
            </a:r>
            <a:r>
              <a:rPr lang="en-ID" sz="2800" b="1" u="sng" dirty="0">
                <a:solidFill>
                  <a:srgbClr val="005C4A"/>
                </a:solidFill>
                <a:latin typeface="Candara" panose="020E0502030303020204" pitchFamily="34" charset="0"/>
              </a:rPr>
              <a:t>/24: 2</a:t>
            </a:r>
            <a:endParaRPr lang="en-ID" sz="2800" u="sng" dirty="0"/>
          </a:p>
        </p:txBody>
      </p:sp>
      <p:sp>
        <p:nvSpPr>
          <p:cNvPr id="9" name="TextBox 8">
            <a:extLst>
              <a:ext uri="{FF2B5EF4-FFF2-40B4-BE49-F238E27FC236}">
                <a16:creationId xmlns:a16="http://schemas.microsoft.com/office/drawing/2014/main" id="{5B0D758C-58CD-B0F5-9601-B5D79E07F679}"/>
              </a:ext>
            </a:extLst>
          </p:cNvPr>
          <p:cNvSpPr txBox="1"/>
          <p:nvPr/>
        </p:nvSpPr>
        <p:spPr>
          <a:xfrm>
            <a:off x="824992" y="1051486"/>
            <a:ext cx="7328408" cy="1331134"/>
          </a:xfrm>
          <a:prstGeom prst="rect">
            <a:avLst/>
          </a:prstGeom>
          <a:noFill/>
        </p:spPr>
        <p:txBody>
          <a:bodyPr wrap="square" rtlCol="0">
            <a:spAutoFit/>
          </a:bodyPr>
          <a:lstStyle/>
          <a:p>
            <a:pPr algn="r">
              <a:lnSpc>
                <a:spcPct val="150000"/>
              </a:lnSpc>
            </a:pPr>
            <a:r>
              <a:rPr lang="ar-SA" sz="2800" dirty="0">
                <a:effectLst/>
                <a:latin typeface="Serca" panose="00000500000000000000" pitchFamily="50" charset="0"/>
                <a:ea typeface="Calibri" panose="020F0502020204030204" pitchFamily="34" charset="0"/>
                <a:cs typeface="Adobe Naskh Medium" panose="01010101010101010101" pitchFamily="50" charset="-78"/>
              </a:rPr>
              <a:t>اَلزَّانِيَةُ وَالزَّانِيْ فَاجْلِدُوْا كُلَّ وَاحِدٍ مِّنْهُمَا مِائَةَ جَلْدَةٍ ۖ وَّلَا تَأْخُذْكُمْ بِهِمَا رَأْفَةٌ فِيْ دِيْنِ اللّٰهِ اِنْ كُنْتُمْ تُؤْمِنُوْنَ بِاللّٰهِ وَالْيَوْمِ الْاٰخِرِۚ وَلْيَشْهَدْ عَذَابَهُمَا طَاۤىِٕفَةٌ مِّنَ الْمُؤْمِنِيْنَ</a:t>
            </a:r>
            <a:endParaRPr lang="en-ID" sz="2800" dirty="0">
              <a:effectLst/>
              <a:latin typeface="Adobe Naskh Medium" panose="01010101010101010101" pitchFamily="50" charset="-78"/>
              <a:ea typeface="Calibri" panose="020F0502020204030204" pitchFamily="34" charset="0"/>
              <a:cs typeface="Adobe Naskh Medium" panose="01010101010101010101" pitchFamily="50" charset="-78"/>
            </a:endParaRPr>
          </a:p>
        </p:txBody>
      </p:sp>
      <p:sp>
        <p:nvSpPr>
          <p:cNvPr id="10" name="TextBox 9">
            <a:extLst>
              <a:ext uri="{FF2B5EF4-FFF2-40B4-BE49-F238E27FC236}">
                <a16:creationId xmlns:a16="http://schemas.microsoft.com/office/drawing/2014/main" id="{8AECEAAA-7F14-AE02-C128-6343E3F664B4}"/>
              </a:ext>
            </a:extLst>
          </p:cNvPr>
          <p:cNvSpPr txBox="1"/>
          <p:nvPr/>
        </p:nvSpPr>
        <p:spPr>
          <a:xfrm>
            <a:off x="841034" y="2423573"/>
            <a:ext cx="7176008" cy="1900777"/>
          </a:xfrm>
          <a:prstGeom prst="rect">
            <a:avLst/>
          </a:prstGeom>
          <a:noFill/>
        </p:spPr>
        <p:txBody>
          <a:bodyPr wrap="square" rtlCol="0">
            <a:spAutoFit/>
          </a:bodyPr>
          <a:lstStyle/>
          <a:p>
            <a:pPr algn="just">
              <a:lnSpc>
                <a:spcPct val="150000"/>
              </a:lnSpc>
            </a:pPr>
            <a:r>
              <a:rPr lang="id-ID" sz="1600" i="1" dirty="0">
                <a:solidFill>
                  <a:srgbClr val="005C4A"/>
                </a:solidFill>
                <a:effectLst/>
                <a:latin typeface="Candara" panose="020E0502030303020204" pitchFamily="34" charset="0"/>
                <a:ea typeface="Calibri" panose="020F0502020204030204" pitchFamily="34" charset="0"/>
                <a:cs typeface="Brill"/>
              </a:rPr>
              <a:t>Pezina perempuan dan pezina laki-laki, deralah masing-masing dari keduanya seratus kali dan janganlah rasa belas kasihan kepada keduanya mencegah kamu untuk (melaksanakan) agama (hukum) Allah jika kamu beriman kepada Allah dan hari Akhir. Hendaklah (pelaksanaan) hukuman atas mereka disaksikan oleh sebagian orang-orang mukmin.</a:t>
            </a:r>
            <a:endParaRPr lang="en-ID" i="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965025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774E4E8-29DE-85EB-EE64-CEED27023370}"/>
              </a:ext>
            </a:extLst>
          </p:cNvPr>
          <p:cNvGrpSpPr/>
          <p:nvPr/>
        </p:nvGrpSpPr>
        <p:grpSpPr>
          <a:xfrm>
            <a:off x="3352800" y="133350"/>
            <a:ext cx="4418341" cy="4418341"/>
            <a:chOff x="3582659" y="289144"/>
            <a:chExt cx="4120699" cy="4120699"/>
          </a:xfrm>
        </p:grpSpPr>
        <p:sp>
          <p:nvSpPr>
            <p:cNvPr id="234" name="Oval 233">
              <a:extLst>
                <a:ext uri="{FF2B5EF4-FFF2-40B4-BE49-F238E27FC236}">
                  <a16:creationId xmlns:a16="http://schemas.microsoft.com/office/drawing/2014/main" id="{C7E5DC6B-E4FE-57ED-F8DF-A6F599D71901}"/>
                </a:ext>
              </a:extLst>
            </p:cNvPr>
            <p:cNvSpPr/>
            <p:nvPr/>
          </p:nvSpPr>
          <p:spPr>
            <a:xfrm>
              <a:off x="3582659" y="289144"/>
              <a:ext cx="4120699" cy="4120699"/>
            </a:xfrm>
            <a:prstGeom prst="ellipse">
              <a:avLst/>
            </a:prstGeom>
            <a:solidFill>
              <a:schemeClr val="bg1"/>
            </a:solidFill>
            <a:ln w="38100">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6" name="TextBox 235">
              <a:extLst>
                <a:ext uri="{FF2B5EF4-FFF2-40B4-BE49-F238E27FC236}">
                  <a16:creationId xmlns:a16="http://schemas.microsoft.com/office/drawing/2014/main" id="{35C8B459-9FEC-EEA3-17FB-59C5A776673F}"/>
                </a:ext>
              </a:extLst>
            </p:cNvPr>
            <p:cNvSpPr txBox="1"/>
            <p:nvPr/>
          </p:nvSpPr>
          <p:spPr>
            <a:xfrm>
              <a:off x="4151193" y="857678"/>
              <a:ext cx="3052166" cy="3043141"/>
            </a:xfrm>
            <a:prstGeom prst="rect">
              <a:avLst/>
            </a:prstGeom>
            <a:noFill/>
          </p:spPr>
          <p:txBody>
            <a:bodyPr wrap="square" rtlCol="0">
              <a:spAutoFit/>
            </a:bodyPr>
            <a:lstStyle/>
            <a:p>
              <a:pPr algn="ctr">
                <a:lnSpc>
                  <a:spcPct val="150000"/>
                </a:lnSpc>
              </a:pPr>
              <a:r>
                <a:rPr lang="ar-SA" sz="2800" dirty="0">
                  <a:solidFill>
                    <a:srgbClr val="663300"/>
                  </a:solidFill>
                  <a:effectLst/>
                  <a:latin typeface="Serca" panose="00000500000000000000" pitchFamily="50" charset="0"/>
                  <a:ea typeface="Calibri" panose="020F0502020204030204" pitchFamily="34" charset="0"/>
                  <a:cs typeface="Adobe Naskh Medium" panose="01010101010101010101" pitchFamily="50" charset="-78"/>
                </a:rPr>
                <a:t>اَل</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زَّا</a:t>
              </a:r>
              <a:r>
                <a:rPr lang="ar-SA" sz="2800" dirty="0">
                  <a:effectLst/>
                  <a:latin typeface="Serca" panose="00000500000000000000" pitchFamily="50" charset="0"/>
                  <a:ea typeface="Calibri" panose="020F0502020204030204" pitchFamily="34" charset="0"/>
                  <a:cs typeface="Adobe Naskh Medium" panose="01010101010101010101" pitchFamily="50" charset="-78"/>
                </a:rPr>
                <a:t>نِيَةُ</a:t>
              </a:r>
              <a:r>
                <a:rPr lang="ar-SA" sz="2800" dirty="0">
                  <a:solidFill>
                    <a:srgbClr val="663300"/>
                  </a:solidFill>
                  <a:effectLst/>
                  <a:latin typeface="Serca" panose="00000500000000000000" pitchFamily="50" charset="0"/>
                  <a:ea typeface="Calibri" panose="020F0502020204030204" pitchFamily="34" charset="0"/>
                  <a:cs typeface="Adobe Naskh Medium" panose="01010101010101010101" pitchFamily="50" charset="-78"/>
                </a:rPr>
                <a:t> وَال</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زَّانِيْ</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effectLst/>
                  <a:latin typeface="Serca" panose="00000500000000000000" pitchFamily="50" charset="0"/>
                  <a:ea typeface="Calibri" panose="020F0502020204030204" pitchFamily="34" charset="0"/>
                  <a:cs typeface="Adobe Naskh Medium" panose="01010101010101010101" pitchFamily="50" charset="-78"/>
                </a:rPr>
                <a:t>فَاجْل</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دُوْا</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effectLst/>
                  <a:latin typeface="Serca" panose="00000500000000000000" pitchFamily="50" charset="0"/>
                  <a:ea typeface="Calibri" panose="020F0502020204030204" pitchFamily="34" charset="0"/>
                  <a:cs typeface="Adobe Naskh Medium" panose="01010101010101010101" pitchFamily="50" charset="-78"/>
                </a:rPr>
                <a:t>كُلّ</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solidFill>
                    <a:srgbClr val="00B0F0"/>
                  </a:solidFill>
                  <a:effectLst/>
                  <a:latin typeface="Serca" panose="00000500000000000000" pitchFamily="50" charset="0"/>
                  <a:ea typeface="Calibri" panose="020F0502020204030204" pitchFamily="34" charset="0"/>
                  <a:cs typeface="Adobe Naskh Medium" panose="01010101010101010101" pitchFamily="50" charset="-78"/>
                </a:rPr>
                <a:t>وَا</a:t>
              </a:r>
              <a:r>
                <a:rPr lang="ar-SA" sz="2800" dirty="0">
                  <a:effectLst/>
                  <a:latin typeface="Serca" panose="00000500000000000000" pitchFamily="50" charset="0"/>
                  <a:ea typeface="Calibri" panose="020F0502020204030204" pitchFamily="34" charset="0"/>
                  <a:cs typeface="Adobe Naskh Medium" panose="01010101010101010101" pitchFamily="50" charset="-78"/>
                </a:rPr>
                <a:t>حِ</a:t>
              </a:r>
              <a:r>
                <a:rPr lang="ar-SA" sz="2800" dirty="0">
                  <a:solidFill>
                    <a:srgbClr val="B793FF"/>
                  </a:solidFill>
                  <a:effectLst/>
                  <a:latin typeface="Serca" panose="00000500000000000000" pitchFamily="50" charset="0"/>
                  <a:ea typeface="Calibri" panose="020F0502020204030204" pitchFamily="34" charset="0"/>
                  <a:cs typeface="Adobe Naskh Medium" panose="01010101010101010101" pitchFamily="50" charset="-78"/>
                </a:rPr>
                <a:t>دٍ مِّ</a:t>
              </a:r>
              <a:r>
                <a:rPr lang="ar-SA" sz="2800" dirty="0">
                  <a:solidFill>
                    <a:srgbClr val="E010C2"/>
                  </a:solidFill>
                  <a:effectLst/>
                  <a:latin typeface="Serca" panose="00000500000000000000" pitchFamily="50" charset="0"/>
                  <a:ea typeface="Calibri" panose="020F0502020204030204" pitchFamily="34" charset="0"/>
                  <a:cs typeface="Adobe Naskh Medium" panose="01010101010101010101" pitchFamily="50" charset="-78"/>
                </a:rPr>
                <a:t>نْهُ</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مَا</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effectLst/>
                  <a:latin typeface="Serca" panose="00000500000000000000" pitchFamily="50" charset="0"/>
                  <a:ea typeface="Calibri" panose="020F0502020204030204" pitchFamily="34" charset="0"/>
                  <a:cs typeface="Adobe Naskh Medium" panose="01010101010101010101" pitchFamily="50" charset="-78"/>
                </a:rPr>
                <a:t>مِائَةَ جَلْد</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B793FF"/>
                  </a:solidFill>
                  <a:effectLst/>
                  <a:latin typeface="Serca" panose="00000500000000000000" pitchFamily="50" charset="0"/>
                  <a:ea typeface="Calibri" panose="020F0502020204030204" pitchFamily="34" charset="0"/>
                  <a:cs typeface="Adobe Naskh Medium" panose="01010101010101010101" pitchFamily="50" charset="-78"/>
                </a:rPr>
                <a:t>ةٍ ۖ وَّ</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لَا</a:t>
              </a:r>
              <a:r>
                <a:rPr lang="ar-SA" sz="2800" dirty="0">
                  <a:effectLst/>
                  <a:latin typeface="Serca" panose="00000500000000000000" pitchFamily="50" charset="0"/>
                  <a:ea typeface="Calibri" panose="020F0502020204030204" pitchFamily="34" charset="0"/>
                  <a:cs typeface="Adobe Naskh Medium" panose="01010101010101010101" pitchFamily="50" charset="-78"/>
                </a:rPr>
                <a:t> تَأْخُذ</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FF6600"/>
                  </a:solidFill>
                  <a:effectLst/>
                  <a:latin typeface="Serca" panose="00000500000000000000" pitchFamily="50" charset="0"/>
                  <a:ea typeface="Calibri" panose="020F0502020204030204" pitchFamily="34" charset="0"/>
                  <a:cs typeface="Adobe Naskh Medium" panose="01010101010101010101" pitchFamily="50" charset="-78"/>
                </a:rPr>
                <a:t>كُمْ ب</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ِهِ</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مَا</a:t>
              </a:r>
              <a:r>
                <a:rPr lang="ar-SA" sz="2800" dirty="0">
                  <a:effectLst/>
                  <a:latin typeface="Serca" panose="00000500000000000000" pitchFamily="50" charset="0"/>
                  <a:ea typeface="Calibri" panose="020F0502020204030204" pitchFamily="34" charset="0"/>
                  <a:cs typeface="Adobe Naskh Medium" panose="01010101010101010101" pitchFamily="50" charset="-78"/>
                </a:rPr>
                <a:t> رَأْفَ</a:t>
              </a:r>
              <a:r>
                <a:rPr lang="ar-SA" sz="2800" dirty="0">
                  <a:solidFill>
                    <a:srgbClr val="FF0000"/>
                  </a:solidFill>
                  <a:effectLst/>
                  <a:latin typeface="Serca" panose="00000500000000000000" pitchFamily="50" charset="0"/>
                  <a:ea typeface="Calibri" panose="020F0502020204030204" pitchFamily="34" charset="0"/>
                  <a:cs typeface="Adobe Naskh Medium" panose="01010101010101010101" pitchFamily="50" charset="-78"/>
                </a:rPr>
                <a:t>ةٌ </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فِيْ دِي</a:t>
              </a:r>
              <a:r>
                <a:rPr lang="ar-SA" sz="2800" dirty="0">
                  <a:solidFill>
                    <a:srgbClr val="FFFA3F"/>
                  </a:solidFill>
                  <a:effectLst/>
                  <a:latin typeface="Serca" panose="00000500000000000000" pitchFamily="50" charset="0"/>
                  <a:ea typeface="Calibri" panose="020F0502020204030204" pitchFamily="34" charset="0"/>
                  <a:cs typeface="Adobe Naskh Medium" panose="01010101010101010101" pitchFamily="50" charset="-78"/>
                </a:rPr>
                <a:t>ْنِ الل</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ّٰهِ </a:t>
              </a:r>
              <a:r>
                <a:rPr lang="ar-SA" sz="2800" dirty="0">
                  <a:solidFill>
                    <a:srgbClr val="FF0000"/>
                  </a:solidFill>
                  <a:effectLst/>
                  <a:latin typeface="Serca" panose="00000500000000000000" pitchFamily="50" charset="0"/>
                  <a:ea typeface="Calibri" panose="020F0502020204030204" pitchFamily="34" charset="0"/>
                  <a:cs typeface="Adobe Naskh Medium" panose="01010101010101010101" pitchFamily="50" charset="-78"/>
                </a:rPr>
                <a:t>اِنْ كُن</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F2955C"/>
                  </a:solidFill>
                  <a:effectLst/>
                  <a:latin typeface="Serca" panose="00000500000000000000" pitchFamily="50" charset="0"/>
                  <a:ea typeface="Calibri" panose="020F0502020204030204" pitchFamily="34" charset="0"/>
                  <a:cs typeface="Adobe Naskh Medium" panose="01010101010101010101" pitchFamily="50" charset="-78"/>
                </a:rPr>
                <a:t>تُمْ ت</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ُؤْمِ</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نُوْ</a:t>
              </a:r>
              <a:r>
                <a:rPr lang="ar-SA" sz="2800" dirty="0">
                  <a:effectLst/>
                  <a:latin typeface="Serca" panose="00000500000000000000" pitchFamily="50" charset="0"/>
                  <a:ea typeface="Calibri" panose="020F0502020204030204" pitchFamily="34" charset="0"/>
                  <a:cs typeface="Adobe Naskh Medium" panose="01010101010101010101" pitchFamily="50" charset="-78"/>
                </a:rPr>
                <a:t>نَ</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solidFill>
                    <a:srgbClr val="FFFA3F"/>
                  </a:solidFill>
                  <a:effectLst/>
                  <a:latin typeface="Serca" panose="00000500000000000000" pitchFamily="50" charset="0"/>
                  <a:ea typeface="Calibri" panose="020F0502020204030204" pitchFamily="34" charset="0"/>
                  <a:cs typeface="Adobe Naskh Medium" panose="01010101010101010101" pitchFamily="50" charset="-78"/>
                </a:rPr>
                <a:t>بِاللّٰه</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solidFill>
                    <a:srgbClr val="604A7B"/>
                  </a:solidFill>
                  <a:effectLst/>
                  <a:latin typeface="Serca" panose="00000500000000000000" pitchFamily="50" charset="0"/>
                  <a:ea typeface="Calibri" panose="020F0502020204030204" pitchFamily="34" charset="0"/>
                  <a:cs typeface="Adobe Naskh Medium" panose="01010101010101010101" pitchFamily="50" charset="-78"/>
                </a:rPr>
                <a:t>وَالْ</a:t>
              </a:r>
              <a:r>
                <a:rPr lang="ar-SA" sz="2800" dirty="0">
                  <a:effectLst/>
                  <a:latin typeface="Serca" panose="00000500000000000000" pitchFamily="50" charset="0"/>
                  <a:ea typeface="Calibri" panose="020F0502020204030204" pitchFamily="34" charset="0"/>
                  <a:cs typeface="Adobe Naskh Medium" panose="01010101010101010101" pitchFamily="50" charset="-78"/>
                </a:rPr>
                <a:t>يَو</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604A7B"/>
                  </a:solidFill>
                  <a:effectLst/>
                  <a:latin typeface="Serca" panose="00000500000000000000" pitchFamily="50" charset="0"/>
                  <a:ea typeface="Calibri" panose="020F0502020204030204" pitchFamily="34" charset="0"/>
                  <a:cs typeface="Adobe Naskh Medium" panose="01010101010101010101" pitchFamily="50" charset="-78"/>
                </a:rPr>
                <a:t>مِ الْا</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effectLst/>
                  <a:latin typeface="Serca" panose="00000500000000000000" pitchFamily="50" charset="0"/>
                  <a:ea typeface="Calibri" panose="020F0502020204030204" pitchFamily="34" charset="0"/>
                  <a:cs typeface="Adobe Naskh Medium" panose="01010101010101010101" pitchFamily="50" charset="-78"/>
                </a:rPr>
                <a:t>خِرِۚ وَلْيَشْه</a:t>
              </a:r>
              <a:r>
                <a:rPr lang="ar-SA" sz="2800" dirty="0">
                  <a:solidFill>
                    <a:srgbClr val="4B0D3E"/>
                  </a:solidFill>
                  <a:effectLst/>
                  <a:latin typeface="Serca" panose="00000500000000000000" pitchFamily="50" charset="0"/>
                  <a:ea typeface="Calibri" panose="020F0502020204030204" pitchFamily="34" charset="0"/>
                  <a:cs typeface="Adobe Naskh Medium" panose="01010101010101010101" pitchFamily="50" charset="-78"/>
                </a:rPr>
                <a:t>َدْ</a:t>
              </a:r>
              <a:r>
                <a:rPr lang="ar-SA" sz="2800" dirty="0">
                  <a:effectLst/>
                  <a:latin typeface="Serca" panose="00000500000000000000" pitchFamily="50" charset="0"/>
                  <a:ea typeface="Calibri" panose="020F0502020204030204" pitchFamily="34" charset="0"/>
                  <a:cs typeface="Adobe Naskh Medium" panose="01010101010101010101" pitchFamily="50" charset="-78"/>
                </a:rPr>
                <a:t> عَ</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ذ</a:t>
              </a:r>
              <a:r>
                <a:rPr lang="ar-SA" sz="2800" dirty="0">
                  <a:solidFill>
                    <a:srgbClr val="00B0F0"/>
                  </a:solidFill>
                  <a:effectLst/>
                  <a:latin typeface="Serca" panose="00000500000000000000" pitchFamily="50" charset="0"/>
                  <a:ea typeface="Calibri" panose="020F0502020204030204" pitchFamily="34" charset="0"/>
                  <a:cs typeface="Adobe Naskh Medium" panose="01010101010101010101" pitchFamily="50" charset="-78"/>
                </a:rPr>
                <a:t>َا</a:t>
              </a:r>
              <a:r>
                <a:rPr lang="ar-SA" sz="2800" dirty="0">
                  <a:effectLst/>
                  <a:latin typeface="Serca" panose="00000500000000000000" pitchFamily="50" charset="0"/>
                  <a:ea typeface="Calibri" panose="020F0502020204030204" pitchFamily="34" charset="0"/>
                  <a:cs typeface="Adobe Naskh Medium" panose="01010101010101010101" pitchFamily="50" charset="-78"/>
                </a:rPr>
                <a:t>بَهُ</a:t>
              </a:r>
              <a:r>
                <a:rPr lang="ar-SA" sz="2800" dirty="0">
                  <a:solidFill>
                    <a:srgbClr val="01BCFF"/>
                  </a:solidFill>
                  <a:effectLst/>
                  <a:latin typeface="Serca" panose="00000500000000000000" pitchFamily="50" charset="0"/>
                  <a:ea typeface="Calibri" panose="020F0502020204030204" pitchFamily="34" charset="0"/>
                  <a:cs typeface="Adobe Naskh Medium" panose="01010101010101010101" pitchFamily="50" charset="-78"/>
                </a:rPr>
                <a:t>مَا</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 </a:t>
              </a:r>
              <a:r>
                <a:rPr lang="ar-SA" sz="2800" dirty="0">
                  <a:solidFill>
                    <a:srgbClr val="00FF00"/>
                  </a:solidFill>
                  <a:effectLst/>
                  <a:latin typeface="Serca" panose="00000500000000000000" pitchFamily="50" charset="0"/>
                  <a:ea typeface="Calibri" panose="020F0502020204030204" pitchFamily="34" charset="0"/>
                  <a:cs typeface="Adobe Naskh Medium" panose="01010101010101010101" pitchFamily="50" charset="-78"/>
                </a:rPr>
                <a:t>طَاۤىٕ</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effectLst/>
                  <a:latin typeface="Serca" panose="00000500000000000000" pitchFamily="50" charset="0"/>
                  <a:ea typeface="Calibri" panose="020F0502020204030204" pitchFamily="34" charset="0"/>
                  <a:cs typeface="Adobe Naskh Medium" panose="01010101010101010101" pitchFamily="50" charset="-78"/>
                </a:rPr>
                <a:t>فَ</a:t>
              </a:r>
              <a:r>
                <a:rPr lang="ar-SA" sz="2800" dirty="0">
                  <a:solidFill>
                    <a:srgbClr val="B793FF"/>
                  </a:solidFill>
                  <a:effectLst/>
                  <a:latin typeface="Serca" panose="00000500000000000000" pitchFamily="50" charset="0"/>
                  <a:ea typeface="Calibri" panose="020F0502020204030204" pitchFamily="34" charset="0"/>
                  <a:cs typeface="Adobe Naskh Medium" panose="01010101010101010101" pitchFamily="50" charset="-78"/>
                </a:rPr>
                <a:t>ةٌ مّ</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604A7B"/>
                  </a:solidFill>
                  <a:effectLst/>
                  <a:latin typeface="Serca" panose="00000500000000000000" pitchFamily="50" charset="0"/>
                  <a:ea typeface="Calibri" panose="020F0502020204030204" pitchFamily="34" charset="0"/>
                  <a:cs typeface="Adobe Naskh Medium" panose="01010101010101010101" pitchFamily="50" charset="-78"/>
                </a:rPr>
                <a:t>نَ الْ</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مُ</a:t>
              </a:r>
              <a:r>
                <a:rPr lang="ar-SA" sz="2800" dirty="0">
                  <a:effectLst/>
                  <a:latin typeface="Serca" panose="00000500000000000000" pitchFamily="50" charset="0"/>
                  <a:ea typeface="Calibri" panose="020F0502020204030204" pitchFamily="34" charset="0"/>
                  <a:cs typeface="Adobe Naskh Medium" panose="01010101010101010101" pitchFamily="50" charset="-78"/>
                </a:rPr>
                <a:t>ؤْم</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a:t>
              </a:r>
              <a:r>
                <a:rPr lang="ar-SA" sz="2800" dirty="0">
                  <a:solidFill>
                    <a:srgbClr val="800000"/>
                  </a:solidFill>
                  <a:effectLst/>
                  <a:latin typeface="Serca" panose="00000500000000000000" pitchFamily="50" charset="0"/>
                  <a:ea typeface="Calibri" panose="020F0502020204030204" pitchFamily="34" charset="0"/>
                  <a:cs typeface="Adobe Naskh Medium" panose="01010101010101010101" pitchFamily="50" charset="-78"/>
                </a:rPr>
                <a:t>نِيْ</a:t>
              </a:r>
              <a:r>
                <a:rPr lang="ar-SA" sz="2800" dirty="0">
                  <a:solidFill>
                    <a:srgbClr val="005C4A"/>
                  </a:solidFill>
                  <a:effectLst/>
                  <a:latin typeface="Serca" panose="00000500000000000000" pitchFamily="50" charset="0"/>
                  <a:ea typeface="Calibri" panose="020F0502020204030204" pitchFamily="34" charset="0"/>
                  <a:cs typeface="Adobe Naskh Medium" panose="01010101010101010101" pitchFamily="50" charset="-78"/>
                </a:rPr>
                <a:t>نَ</a:t>
              </a:r>
              <a:endParaRPr lang="en-ID" sz="28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endParaRPr>
            </a:p>
          </p:txBody>
        </p:sp>
      </p:grpSp>
      <p:grpSp>
        <p:nvGrpSpPr>
          <p:cNvPr id="59" name="Group 58"/>
          <p:cNvGrpSpPr/>
          <p:nvPr/>
        </p:nvGrpSpPr>
        <p:grpSpPr>
          <a:xfrm>
            <a:off x="147120" y="243090"/>
            <a:ext cx="2425276" cy="1183509"/>
            <a:chOff x="147120" y="243090"/>
            <a:chExt cx="2425276" cy="1183509"/>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7" y="243090"/>
              <a:ext cx="2422799" cy="1183509"/>
            </a:xfrm>
            <a:prstGeom prst="rect">
              <a:avLst/>
            </a:prstGeom>
          </p:spPr>
        </p:pic>
        <p:sp>
          <p:nvSpPr>
            <p:cNvPr id="6" name="Rectangle 5">
              <a:hlinkClick r:id="rId5" action="ppaction://hlinksldjump"/>
            </p:cNvPr>
            <p:cNvSpPr/>
            <p:nvPr/>
          </p:nvSpPr>
          <p:spPr>
            <a:xfrm>
              <a:off x="147120" y="512269"/>
              <a:ext cx="2231899" cy="687881"/>
            </a:xfrm>
            <a:prstGeom prst="rect">
              <a:avLst/>
            </a:prstGeom>
          </p:spPr>
          <p:txBody>
            <a:bodyPr wrap="square">
              <a:spAutoFit/>
            </a:bodyPr>
            <a:lstStyle/>
            <a:p>
              <a:pPr algn="ctr" defTabSz="800100">
                <a:lnSpc>
                  <a:spcPct val="90000"/>
                </a:lnSpc>
                <a:spcBef>
                  <a:spcPct val="0"/>
                </a:spcBef>
                <a:spcAft>
                  <a:spcPct val="35000"/>
                </a:spcAft>
              </a:pPr>
              <a:r>
                <a:rPr lang="en-ID" b="1" dirty="0" err="1">
                  <a:solidFill>
                    <a:srgbClr val="005C4A"/>
                  </a:solidFill>
                  <a:latin typeface="Candara" panose="020E0502030303020204" pitchFamily="34" charset="0"/>
                </a:rPr>
                <a:t>Hukum</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Tajwid</a:t>
              </a:r>
              <a:endParaRPr lang="en-ID" b="1" dirty="0">
                <a:solidFill>
                  <a:srgbClr val="005C4A"/>
                </a:solidFill>
                <a:latin typeface="Candara" panose="020E0502030303020204" pitchFamily="34" charset="0"/>
              </a:endParaRPr>
            </a:p>
            <a:p>
              <a:pPr algn="ctr" defTabSz="800100">
                <a:lnSpc>
                  <a:spcPct val="90000"/>
                </a:lnSpc>
                <a:spcBef>
                  <a:spcPct val="0"/>
                </a:spcBef>
                <a:spcAft>
                  <a:spcPct val="35000"/>
                </a:spcAft>
              </a:pPr>
              <a:r>
                <a:rPr lang="en-ID" sz="1800" b="1" dirty="0">
                  <a:solidFill>
                    <a:srgbClr val="005C4A"/>
                  </a:solidFill>
                  <a:latin typeface="Candara" panose="020E0502030303020204" pitchFamily="34" charset="0"/>
                </a:rPr>
                <a:t>Q.S. An-</a:t>
              </a:r>
              <a:r>
                <a:rPr lang="en-ID" sz="1800" b="1" dirty="0" err="1">
                  <a:solidFill>
                    <a:srgbClr val="005C4A"/>
                  </a:solidFill>
                  <a:latin typeface="Candara" panose="020E0502030303020204" pitchFamily="34" charset="0"/>
                </a:rPr>
                <a:t>Nūr</a:t>
              </a:r>
              <a:r>
                <a:rPr lang="en-ID" sz="1800" b="1" dirty="0">
                  <a:solidFill>
                    <a:srgbClr val="005C4A"/>
                  </a:solidFill>
                  <a:latin typeface="Candara" panose="020E0502030303020204" pitchFamily="34" charset="0"/>
                </a:rPr>
                <a:t>/24: 2</a:t>
              </a:r>
              <a:endParaRPr lang="en-ID" b="1" dirty="0">
                <a:solidFill>
                  <a:srgbClr val="005C4A"/>
                </a:solidFill>
                <a:latin typeface="Candara" panose="020E0502030303020204" pitchFamily="34" charset="0"/>
              </a:endParaRPr>
            </a:p>
          </p:txBody>
        </p:sp>
      </p:grpSp>
      <p:grpSp>
        <p:nvGrpSpPr>
          <p:cNvPr id="10" name="Group 9">
            <a:extLst>
              <a:ext uri="{FF2B5EF4-FFF2-40B4-BE49-F238E27FC236}">
                <a16:creationId xmlns:a16="http://schemas.microsoft.com/office/drawing/2014/main" id="{D51364B1-65D4-DFFF-415D-B7387F56DAD4}"/>
              </a:ext>
            </a:extLst>
          </p:cNvPr>
          <p:cNvGrpSpPr/>
          <p:nvPr/>
        </p:nvGrpSpPr>
        <p:grpSpPr>
          <a:xfrm>
            <a:off x="2819400" y="5013"/>
            <a:ext cx="5562600" cy="4776537"/>
            <a:chOff x="2819400" y="5013"/>
            <a:chExt cx="5562600" cy="4776537"/>
          </a:xfrm>
        </p:grpSpPr>
        <p:grpSp>
          <p:nvGrpSpPr>
            <p:cNvPr id="9" name="Group 8">
              <a:extLst>
                <a:ext uri="{FF2B5EF4-FFF2-40B4-BE49-F238E27FC236}">
                  <a16:creationId xmlns:a16="http://schemas.microsoft.com/office/drawing/2014/main" id="{A9F8A457-69A9-A6FF-709C-2A4DFFEE200E}"/>
                </a:ext>
              </a:extLst>
            </p:cNvPr>
            <p:cNvGrpSpPr/>
            <p:nvPr/>
          </p:nvGrpSpPr>
          <p:grpSpPr>
            <a:xfrm>
              <a:off x="3049096" y="2872676"/>
              <a:ext cx="874087" cy="874087"/>
              <a:chOff x="3049096" y="2872676"/>
              <a:chExt cx="874087" cy="874087"/>
            </a:xfrm>
          </p:grpSpPr>
          <p:sp>
            <p:nvSpPr>
              <p:cNvPr id="239" name="Oval 238">
                <a:extLst>
                  <a:ext uri="{FF2B5EF4-FFF2-40B4-BE49-F238E27FC236}">
                    <a16:creationId xmlns:a16="http://schemas.microsoft.com/office/drawing/2014/main" id="{2BA62092-4D69-C98E-803D-3B3F5CA78547}"/>
                  </a:ext>
                </a:extLst>
              </p:cNvPr>
              <p:cNvSpPr/>
              <p:nvPr/>
            </p:nvSpPr>
            <p:spPr>
              <a:xfrm>
                <a:off x="3049096" y="2872676"/>
                <a:ext cx="874087" cy="874087"/>
              </a:xfrm>
              <a:prstGeom prst="ellipse">
                <a:avLst/>
              </a:pr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0" name="TextBox 239">
                <a:extLst>
                  <a:ext uri="{FF2B5EF4-FFF2-40B4-BE49-F238E27FC236}">
                    <a16:creationId xmlns:a16="http://schemas.microsoft.com/office/drawing/2014/main" id="{7034F088-BC1F-0F1E-0C99-7CDF6D329EB6}"/>
                  </a:ext>
                </a:extLst>
              </p:cNvPr>
              <p:cNvSpPr txBox="1"/>
              <p:nvPr/>
            </p:nvSpPr>
            <p:spPr>
              <a:xfrm>
                <a:off x="3129611" y="3078792"/>
                <a:ext cx="717509" cy="461665"/>
              </a:xfrm>
              <a:prstGeom prst="rect">
                <a:avLst/>
              </a:prstGeom>
              <a:noFill/>
            </p:spPr>
            <p:txBody>
              <a:bodyPr wrap="square" rtlCol="0">
                <a:spAutoFit/>
              </a:bodyPr>
              <a:lstStyle/>
              <a:p>
                <a:pPr algn="ctr"/>
                <a:r>
                  <a:rPr lang="en-US" sz="1200" dirty="0" err="1">
                    <a:solidFill>
                      <a:schemeClr val="bg1"/>
                    </a:solidFill>
                    <a:latin typeface="Candara" panose="020E0502030303020204" pitchFamily="34" charset="0"/>
                  </a:rPr>
                  <a:t>ikhfa</a:t>
                </a:r>
                <a:r>
                  <a:rPr lang="en-US" sz="1200" dirty="0">
                    <a:solidFill>
                      <a:schemeClr val="bg1"/>
                    </a:solidFill>
                    <a:latin typeface="Candara" panose="020E0502030303020204" pitchFamily="34" charset="0"/>
                  </a:rPr>
                  <a:t>’ </a:t>
                </a:r>
                <a:r>
                  <a:rPr lang="en-US" sz="1200" dirty="0" err="1">
                    <a:solidFill>
                      <a:schemeClr val="bg1"/>
                    </a:solidFill>
                    <a:latin typeface="Candara" panose="020E0502030303020204" pitchFamily="34" charset="0"/>
                  </a:rPr>
                  <a:t>syafawi</a:t>
                </a:r>
                <a:endParaRPr lang="en-ID" sz="1200" dirty="0">
                  <a:solidFill>
                    <a:schemeClr val="bg1"/>
                  </a:solidFill>
                  <a:latin typeface="Candara" panose="020E0502030303020204" pitchFamily="34" charset="0"/>
                </a:endParaRPr>
              </a:p>
            </p:txBody>
          </p:sp>
        </p:grpSp>
        <p:grpSp>
          <p:nvGrpSpPr>
            <p:cNvPr id="8" name="Group 7">
              <a:extLst>
                <a:ext uri="{FF2B5EF4-FFF2-40B4-BE49-F238E27FC236}">
                  <a16:creationId xmlns:a16="http://schemas.microsoft.com/office/drawing/2014/main" id="{24E84CD4-6B32-8BD9-7AFB-5D96D9F69913}"/>
                </a:ext>
              </a:extLst>
            </p:cNvPr>
            <p:cNvGrpSpPr/>
            <p:nvPr/>
          </p:nvGrpSpPr>
          <p:grpSpPr>
            <a:xfrm>
              <a:off x="2819400" y="5013"/>
              <a:ext cx="5562600" cy="4776537"/>
              <a:chOff x="2819400" y="-19050"/>
              <a:chExt cx="5562600" cy="4776537"/>
            </a:xfrm>
          </p:grpSpPr>
          <p:grpSp>
            <p:nvGrpSpPr>
              <p:cNvPr id="249" name="Group 248">
                <a:extLst>
                  <a:ext uri="{FF2B5EF4-FFF2-40B4-BE49-F238E27FC236}">
                    <a16:creationId xmlns:a16="http://schemas.microsoft.com/office/drawing/2014/main" id="{0BE71961-E579-3647-2BCA-52E11F4D1DFC}"/>
                  </a:ext>
                </a:extLst>
              </p:cNvPr>
              <p:cNvGrpSpPr/>
              <p:nvPr/>
            </p:nvGrpSpPr>
            <p:grpSpPr>
              <a:xfrm>
                <a:off x="7126913" y="555667"/>
                <a:ext cx="874087" cy="874087"/>
                <a:chOff x="8241382" y="898146"/>
                <a:chExt cx="1260763" cy="1260763"/>
              </a:xfrm>
            </p:grpSpPr>
            <p:sp>
              <p:nvSpPr>
                <p:cNvPr id="265" name="Oval 264">
                  <a:extLst>
                    <a:ext uri="{FF2B5EF4-FFF2-40B4-BE49-F238E27FC236}">
                      <a16:creationId xmlns:a16="http://schemas.microsoft.com/office/drawing/2014/main" id="{B1CB55AE-15E7-B24F-3C8B-8CB0A0279A17}"/>
                    </a:ext>
                  </a:extLst>
                </p:cNvPr>
                <p:cNvSpPr/>
                <p:nvPr/>
              </p:nvSpPr>
              <p:spPr>
                <a:xfrm>
                  <a:off x="8241382" y="898146"/>
                  <a:ext cx="1260763" cy="1260763"/>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6" name="TextBox 265">
                  <a:extLst>
                    <a:ext uri="{FF2B5EF4-FFF2-40B4-BE49-F238E27FC236}">
                      <a16:creationId xmlns:a16="http://schemas.microsoft.com/office/drawing/2014/main" id="{29B0A5C4-4A75-F460-1048-079A019688E7}"/>
                    </a:ext>
                  </a:extLst>
                </p:cNvPr>
                <p:cNvSpPr txBox="1"/>
                <p:nvPr/>
              </p:nvSpPr>
              <p:spPr>
                <a:xfrm>
                  <a:off x="8429811" y="1289288"/>
                  <a:ext cx="915555" cy="399537"/>
                </a:xfrm>
                <a:prstGeom prst="rect">
                  <a:avLst/>
                </a:prstGeom>
                <a:noFill/>
              </p:spPr>
              <p:txBody>
                <a:bodyPr wrap="square" rtlCol="0">
                  <a:spAutoFit/>
                </a:bodyPr>
                <a:lstStyle/>
                <a:p>
                  <a:pPr algn="ctr"/>
                  <a:r>
                    <a:rPr lang="en-US" sz="1200" dirty="0" err="1">
                      <a:solidFill>
                        <a:schemeClr val="bg1"/>
                      </a:solidFill>
                      <a:latin typeface="Candara" panose="020E0502030303020204" pitchFamily="34" charset="0"/>
                    </a:rPr>
                    <a:t>ikhfa</a:t>
                  </a:r>
                  <a:r>
                    <a:rPr lang="en-US" sz="1200" dirty="0">
                      <a:solidFill>
                        <a:schemeClr val="bg1"/>
                      </a:solidFill>
                      <a:latin typeface="Candara" panose="020E0502030303020204" pitchFamily="34" charset="0"/>
                    </a:rPr>
                    <a:t>’</a:t>
                  </a:r>
                  <a:endParaRPr lang="en-ID" sz="1200" dirty="0">
                    <a:solidFill>
                      <a:schemeClr val="bg1"/>
                    </a:solidFill>
                    <a:latin typeface="Candara" panose="020E0502030303020204" pitchFamily="34" charset="0"/>
                  </a:endParaRPr>
                </a:p>
              </p:txBody>
            </p:sp>
          </p:grpSp>
          <p:grpSp>
            <p:nvGrpSpPr>
              <p:cNvPr id="250" name="Group 249">
                <a:extLst>
                  <a:ext uri="{FF2B5EF4-FFF2-40B4-BE49-F238E27FC236}">
                    <a16:creationId xmlns:a16="http://schemas.microsoft.com/office/drawing/2014/main" id="{02227E33-C96B-A0FE-8289-1DA0AFCA5592}"/>
                  </a:ext>
                </a:extLst>
              </p:cNvPr>
              <p:cNvGrpSpPr/>
              <p:nvPr/>
            </p:nvGrpSpPr>
            <p:grpSpPr>
              <a:xfrm>
                <a:off x="7207786" y="2783062"/>
                <a:ext cx="940546" cy="874087"/>
                <a:chOff x="8358032" y="4110888"/>
                <a:chExt cx="1356621" cy="1260763"/>
              </a:xfrm>
            </p:grpSpPr>
            <p:sp>
              <p:nvSpPr>
                <p:cNvPr id="263" name="Oval 262">
                  <a:extLst>
                    <a:ext uri="{FF2B5EF4-FFF2-40B4-BE49-F238E27FC236}">
                      <a16:creationId xmlns:a16="http://schemas.microsoft.com/office/drawing/2014/main" id="{0A53CFD0-7467-173D-B46F-03075A79BDDA}"/>
                    </a:ext>
                  </a:extLst>
                </p:cNvPr>
                <p:cNvSpPr/>
                <p:nvPr/>
              </p:nvSpPr>
              <p:spPr>
                <a:xfrm>
                  <a:off x="8453889" y="4110888"/>
                  <a:ext cx="1260764" cy="1260763"/>
                </a:xfrm>
                <a:prstGeom prst="ellips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4" name="TextBox 263">
                  <a:extLst>
                    <a:ext uri="{FF2B5EF4-FFF2-40B4-BE49-F238E27FC236}">
                      <a16:creationId xmlns:a16="http://schemas.microsoft.com/office/drawing/2014/main" id="{F84B895E-A03A-6719-3F76-9E319E26397D}"/>
                    </a:ext>
                  </a:extLst>
                </p:cNvPr>
                <p:cNvSpPr txBox="1"/>
                <p:nvPr/>
              </p:nvSpPr>
              <p:spPr>
                <a:xfrm>
                  <a:off x="8358032" y="4409084"/>
                  <a:ext cx="1355823" cy="665895"/>
                </a:xfrm>
                <a:prstGeom prst="rect">
                  <a:avLst/>
                </a:prstGeom>
                <a:noFill/>
                <a:ln>
                  <a:noFill/>
                </a:ln>
                <a:effectLst/>
              </p:spPr>
              <p:txBody>
                <a:bodyPr wrap="square" rtlCol="0">
                  <a:spAutoFit/>
                </a:bodyPr>
                <a:lstStyle/>
                <a:p>
                  <a:pPr algn="ctr"/>
                  <a:r>
                    <a:rPr lang="en-US" sz="1200" dirty="0">
                      <a:solidFill>
                        <a:schemeClr val="bg1"/>
                      </a:solidFill>
                      <a:latin typeface="Candara" panose="020E0502030303020204" pitchFamily="34" charset="0"/>
                    </a:rPr>
                    <a:t>alif lam </a:t>
                  </a:r>
                  <a:r>
                    <a:rPr lang="en-US" sz="1200" dirty="0" err="1">
                      <a:solidFill>
                        <a:schemeClr val="bg1"/>
                      </a:solidFill>
                      <a:latin typeface="Candara" panose="020E0502030303020204" pitchFamily="34" charset="0"/>
                    </a:rPr>
                    <a:t>qamariyah</a:t>
                  </a:r>
                  <a:endParaRPr lang="en-ID" sz="1200" dirty="0">
                    <a:solidFill>
                      <a:schemeClr val="bg1"/>
                    </a:solidFill>
                    <a:latin typeface="Candara" panose="020E0502030303020204" pitchFamily="34" charset="0"/>
                  </a:endParaRPr>
                </a:p>
              </p:txBody>
            </p:sp>
          </p:grpSp>
          <p:grpSp>
            <p:nvGrpSpPr>
              <p:cNvPr id="251" name="Group 250">
                <a:extLst>
                  <a:ext uri="{FF2B5EF4-FFF2-40B4-BE49-F238E27FC236}">
                    <a16:creationId xmlns:a16="http://schemas.microsoft.com/office/drawing/2014/main" id="{C1372585-B079-0CF7-A926-A56676D0EB9A}"/>
                  </a:ext>
                </a:extLst>
              </p:cNvPr>
              <p:cNvGrpSpPr/>
              <p:nvPr/>
            </p:nvGrpSpPr>
            <p:grpSpPr>
              <a:xfrm>
                <a:off x="6593513" y="3807200"/>
                <a:ext cx="874087" cy="874087"/>
                <a:chOff x="7472017" y="5588080"/>
                <a:chExt cx="1260763" cy="1260763"/>
              </a:xfrm>
            </p:grpSpPr>
            <p:sp>
              <p:nvSpPr>
                <p:cNvPr id="261" name="Oval 260">
                  <a:extLst>
                    <a:ext uri="{FF2B5EF4-FFF2-40B4-BE49-F238E27FC236}">
                      <a16:creationId xmlns:a16="http://schemas.microsoft.com/office/drawing/2014/main" id="{8D0BB14F-80E1-3D4B-58F5-769BC17EB8FE}"/>
                    </a:ext>
                  </a:extLst>
                </p:cNvPr>
                <p:cNvSpPr/>
                <p:nvPr/>
              </p:nvSpPr>
              <p:spPr>
                <a:xfrm>
                  <a:off x="7472017" y="5588080"/>
                  <a:ext cx="1260763" cy="1260763"/>
                </a:xfrm>
                <a:prstGeom prst="ellipse">
                  <a:avLst/>
                </a:prstGeom>
                <a:solidFill>
                  <a:srgbClr val="01B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2" name="TextBox 261">
                  <a:extLst>
                    <a:ext uri="{FF2B5EF4-FFF2-40B4-BE49-F238E27FC236}">
                      <a16:creationId xmlns:a16="http://schemas.microsoft.com/office/drawing/2014/main" id="{1B32B77A-7C96-A623-5064-41AA160BB2C9}"/>
                    </a:ext>
                  </a:extLst>
                </p:cNvPr>
                <p:cNvSpPr txBox="1"/>
                <p:nvPr/>
              </p:nvSpPr>
              <p:spPr>
                <a:xfrm>
                  <a:off x="7646066" y="5935180"/>
                  <a:ext cx="915555" cy="665895"/>
                </a:xfrm>
                <a:prstGeom prst="rect">
                  <a:avLst/>
                </a:prstGeom>
                <a:noFill/>
              </p:spPr>
              <p:txBody>
                <a:bodyPr wrap="square" rtlCol="0">
                  <a:spAutoFit/>
                </a:bodyPr>
                <a:lstStyle/>
                <a:p>
                  <a:pPr algn="ctr"/>
                  <a:r>
                    <a:rPr lang="en-US" sz="1200" dirty="0">
                      <a:solidFill>
                        <a:schemeClr val="bg1"/>
                      </a:solidFill>
                      <a:latin typeface="Candara" panose="020E0502030303020204" pitchFamily="34" charset="0"/>
                    </a:rPr>
                    <a:t>mad </a:t>
                  </a:r>
                  <a:r>
                    <a:rPr lang="en-US" sz="1200" dirty="0" err="1">
                      <a:solidFill>
                        <a:schemeClr val="bg1"/>
                      </a:solidFill>
                      <a:latin typeface="Candara" panose="020E0502030303020204" pitchFamily="34" charset="0"/>
                    </a:rPr>
                    <a:t>tabi’i</a:t>
                  </a:r>
                  <a:endParaRPr lang="en-ID" sz="1200" dirty="0">
                    <a:solidFill>
                      <a:schemeClr val="bg1"/>
                    </a:solidFill>
                    <a:latin typeface="Candara" panose="020E0502030303020204" pitchFamily="34" charset="0"/>
                  </a:endParaRPr>
                </a:p>
              </p:txBody>
            </p:sp>
          </p:grpSp>
          <p:grpSp>
            <p:nvGrpSpPr>
              <p:cNvPr id="252" name="Group 251">
                <a:extLst>
                  <a:ext uri="{FF2B5EF4-FFF2-40B4-BE49-F238E27FC236}">
                    <a16:creationId xmlns:a16="http://schemas.microsoft.com/office/drawing/2014/main" id="{9564F606-9798-57B1-B427-A225D4EADFE7}"/>
                  </a:ext>
                </a:extLst>
              </p:cNvPr>
              <p:cNvGrpSpPr/>
              <p:nvPr/>
            </p:nvGrpSpPr>
            <p:grpSpPr>
              <a:xfrm>
                <a:off x="3810000" y="3843087"/>
                <a:ext cx="874087" cy="874087"/>
                <a:chOff x="3457144" y="5639842"/>
                <a:chExt cx="1260763" cy="1260763"/>
              </a:xfrm>
            </p:grpSpPr>
            <p:sp>
              <p:nvSpPr>
                <p:cNvPr id="259" name="Oval 258">
                  <a:extLst>
                    <a:ext uri="{FF2B5EF4-FFF2-40B4-BE49-F238E27FC236}">
                      <a16:creationId xmlns:a16="http://schemas.microsoft.com/office/drawing/2014/main" id="{7FF87305-E280-73CA-1E46-B3848EFC2D45}"/>
                    </a:ext>
                  </a:extLst>
                </p:cNvPr>
                <p:cNvSpPr/>
                <p:nvPr/>
              </p:nvSpPr>
              <p:spPr>
                <a:xfrm>
                  <a:off x="3457144" y="5639842"/>
                  <a:ext cx="1260763" cy="1260763"/>
                </a:xfrm>
                <a:prstGeom prst="ellipse">
                  <a:avLst/>
                </a:prstGeom>
                <a:solidFill>
                  <a:srgbClr val="E010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0" name="TextBox 259">
                  <a:extLst>
                    <a:ext uri="{FF2B5EF4-FFF2-40B4-BE49-F238E27FC236}">
                      <a16:creationId xmlns:a16="http://schemas.microsoft.com/office/drawing/2014/main" id="{C9A93427-F8F5-FEEF-A3A6-8AB7D2B9D18C}"/>
                    </a:ext>
                  </a:extLst>
                </p:cNvPr>
                <p:cNvSpPr txBox="1"/>
                <p:nvPr/>
              </p:nvSpPr>
              <p:spPr>
                <a:xfrm>
                  <a:off x="3633542" y="6145586"/>
                  <a:ext cx="915555" cy="399537"/>
                </a:xfrm>
                <a:prstGeom prst="rect">
                  <a:avLst/>
                </a:prstGeom>
                <a:noFill/>
              </p:spPr>
              <p:txBody>
                <a:bodyPr wrap="square" rtlCol="0">
                  <a:spAutoFit/>
                </a:bodyPr>
                <a:lstStyle/>
                <a:p>
                  <a:pPr algn="ctr"/>
                  <a:r>
                    <a:rPr lang="en-US" sz="1200" dirty="0" err="1">
                      <a:solidFill>
                        <a:schemeClr val="bg1"/>
                      </a:solidFill>
                      <a:latin typeface="Candara" panose="020E0502030303020204" pitchFamily="34" charset="0"/>
                    </a:rPr>
                    <a:t>izhar</a:t>
                  </a:r>
                  <a:endParaRPr lang="en-ID" sz="1200" dirty="0">
                    <a:solidFill>
                      <a:schemeClr val="bg1"/>
                    </a:solidFill>
                    <a:latin typeface="Candara" panose="020E0502030303020204" pitchFamily="34" charset="0"/>
                  </a:endParaRPr>
                </a:p>
              </p:txBody>
            </p:sp>
          </p:grpSp>
          <p:grpSp>
            <p:nvGrpSpPr>
              <p:cNvPr id="253" name="Group 252">
                <a:extLst>
                  <a:ext uri="{FF2B5EF4-FFF2-40B4-BE49-F238E27FC236}">
                    <a16:creationId xmlns:a16="http://schemas.microsoft.com/office/drawing/2014/main" id="{63EEDD42-7CD1-2CAA-6497-6B886DADFEC3}"/>
                  </a:ext>
                </a:extLst>
              </p:cNvPr>
              <p:cNvGrpSpPr/>
              <p:nvPr/>
            </p:nvGrpSpPr>
            <p:grpSpPr>
              <a:xfrm>
                <a:off x="2819400" y="1652563"/>
                <a:ext cx="880233" cy="874087"/>
                <a:chOff x="2028324" y="2480282"/>
                <a:chExt cx="1269628" cy="1260763"/>
              </a:xfrm>
            </p:grpSpPr>
            <p:sp>
              <p:nvSpPr>
                <p:cNvPr id="257" name="Oval 256">
                  <a:extLst>
                    <a:ext uri="{FF2B5EF4-FFF2-40B4-BE49-F238E27FC236}">
                      <a16:creationId xmlns:a16="http://schemas.microsoft.com/office/drawing/2014/main" id="{81316959-DF31-1D8F-B7CA-FE1800017731}"/>
                    </a:ext>
                  </a:extLst>
                </p:cNvPr>
                <p:cNvSpPr/>
                <p:nvPr/>
              </p:nvSpPr>
              <p:spPr>
                <a:xfrm>
                  <a:off x="2030107" y="2480282"/>
                  <a:ext cx="1260763" cy="1260763"/>
                </a:xfrm>
                <a:prstGeom prst="ellipse">
                  <a:avLst/>
                </a:prstGeom>
                <a:solidFill>
                  <a:srgbClr val="FFFA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8" name="TextBox 257">
                  <a:extLst>
                    <a:ext uri="{FF2B5EF4-FFF2-40B4-BE49-F238E27FC236}">
                      <a16:creationId xmlns:a16="http://schemas.microsoft.com/office/drawing/2014/main" id="{8A5B6DE6-3B64-90DA-6AAE-B8A092FC0F2E}"/>
                    </a:ext>
                  </a:extLst>
                </p:cNvPr>
                <p:cNvSpPr txBox="1"/>
                <p:nvPr/>
              </p:nvSpPr>
              <p:spPr>
                <a:xfrm>
                  <a:off x="2028324" y="2961473"/>
                  <a:ext cx="1269628" cy="399537"/>
                </a:xfrm>
                <a:prstGeom prst="rect">
                  <a:avLst/>
                </a:prstGeom>
                <a:noFill/>
              </p:spPr>
              <p:txBody>
                <a:bodyPr wrap="square" rtlCol="0">
                  <a:spAutoFit/>
                </a:bodyPr>
                <a:lstStyle/>
                <a:p>
                  <a:pPr algn="ctr"/>
                  <a:r>
                    <a:rPr lang="en-US" sz="1200" dirty="0" err="1">
                      <a:solidFill>
                        <a:srgbClr val="005C4A"/>
                      </a:solidFill>
                      <a:latin typeface="Candara" panose="020E0502030303020204" pitchFamily="34" charset="0"/>
                    </a:rPr>
                    <a:t>tarqiq</a:t>
                  </a:r>
                  <a:endParaRPr lang="en-ID" sz="1200" dirty="0">
                    <a:solidFill>
                      <a:srgbClr val="005C4A"/>
                    </a:solidFill>
                    <a:latin typeface="Candara" panose="020E0502030303020204" pitchFamily="34" charset="0"/>
                  </a:endParaRPr>
                </a:p>
              </p:txBody>
            </p:sp>
          </p:grpSp>
          <p:grpSp>
            <p:nvGrpSpPr>
              <p:cNvPr id="254" name="Group 253">
                <a:extLst>
                  <a:ext uri="{FF2B5EF4-FFF2-40B4-BE49-F238E27FC236}">
                    <a16:creationId xmlns:a16="http://schemas.microsoft.com/office/drawing/2014/main" id="{92E5A918-1DF2-BD2E-0383-73ACC34E8AEC}"/>
                  </a:ext>
                </a:extLst>
              </p:cNvPr>
              <p:cNvGrpSpPr/>
              <p:nvPr/>
            </p:nvGrpSpPr>
            <p:grpSpPr>
              <a:xfrm>
                <a:off x="3124200" y="555667"/>
                <a:ext cx="874087" cy="874087"/>
                <a:chOff x="2467962" y="898146"/>
                <a:chExt cx="1260763" cy="1260763"/>
              </a:xfrm>
            </p:grpSpPr>
            <p:sp>
              <p:nvSpPr>
                <p:cNvPr id="255" name="Oval 254">
                  <a:extLst>
                    <a:ext uri="{FF2B5EF4-FFF2-40B4-BE49-F238E27FC236}">
                      <a16:creationId xmlns:a16="http://schemas.microsoft.com/office/drawing/2014/main" id="{3BFF82CD-575B-AD09-7BAE-8E136458EFA3}"/>
                    </a:ext>
                  </a:extLst>
                </p:cNvPr>
                <p:cNvSpPr/>
                <p:nvPr/>
              </p:nvSpPr>
              <p:spPr>
                <a:xfrm>
                  <a:off x="2467962" y="898146"/>
                  <a:ext cx="1260763" cy="1260763"/>
                </a:xfrm>
                <a:prstGeom prst="ellipse">
                  <a:avLst/>
                </a:prstGeom>
                <a:solidFill>
                  <a:srgbClr val="F295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6" name="TextBox 255">
                  <a:extLst>
                    <a:ext uri="{FF2B5EF4-FFF2-40B4-BE49-F238E27FC236}">
                      <a16:creationId xmlns:a16="http://schemas.microsoft.com/office/drawing/2014/main" id="{D32D7774-155B-81AF-888F-235C64F226B1}"/>
                    </a:ext>
                  </a:extLst>
                </p:cNvPr>
                <p:cNvSpPr txBox="1"/>
                <p:nvPr/>
              </p:nvSpPr>
              <p:spPr>
                <a:xfrm>
                  <a:off x="2550320" y="1204937"/>
                  <a:ext cx="1096488" cy="665895"/>
                </a:xfrm>
                <a:prstGeom prst="rect">
                  <a:avLst/>
                </a:prstGeom>
                <a:noFill/>
              </p:spPr>
              <p:txBody>
                <a:bodyPr wrap="square" rtlCol="0">
                  <a:spAutoFit/>
                </a:bodyPr>
                <a:lstStyle/>
                <a:p>
                  <a:pPr algn="ctr"/>
                  <a:r>
                    <a:rPr lang="en-US" sz="1200" dirty="0" err="1">
                      <a:solidFill>
                        <a:schemeClr val="bg1"/>
                      </a:solidFill>
                      <a:latin typeface="Candara" panose="020E0502030303020204" pitchFamily="34" charset="0"/>
                    </a:rPr>
                    <a:t>izhar</a:t>
                  </a:r>
                  <a:r>
                    <a:rPr lang="en-US" sz="1200" dirty="0">
                      <a:solidFill>
                        <a:schemeClr val="bg1"/>
                      </a:solidFill>
                      <a:latin typeface="Candara" panose="020E0502030303020204" pitchFamily="34" charset="0"/>
                    </a:rPr>
                    <a:t> </a:t>
                  </a:r>
                  <a:r>
                    <a:rPr lang="en-US" sz="1200" dirty="0" err="1">
                      <a:solidFill>
                        <a:schemeClr val="bg1"/>
                      </a:solidFill>
                      <a:latin typeface="Candara" panose="020E0502030303020204" pitchFamily="34" charset="0"/>
                    </a:rPr>
                    <a:t>syafawi</a:t>
                  </a:r>
                  <a:endParaRPr lang="en-ID" sz="1200" dirty="0">
                    <a:solidFill>
                      <a:schemeClr val="bg1"/>
                    </a:solidFill>
                    <a:latin typeface="Candara" panose="020E0502030303020204" pitchFamily="34" charset="0"/>
                  </a:endParaRPr>
                </a:p>
              </p:txBody>
            </p:sp>
          </p:grpSp>
          <p:grpSp>
            <p:nvGrpSpPr>
              <p:cNvPr id="7" name="Group 6">
                <a:extLst>
                  <a:ext uri="{FF2B5EF4-FFF2-40B4-BE49-F238E27FC236}">
                    <a16:creationId xmlns:a16="http://schemas.microsoft.com/office/drawing/2014/main" id="{E6BA5286-E83F-9BC8-BEB8-DD8C1B44AB25}"/>
                  </a:ext>
                </a:extLst>
              </p:cNvPr>
              <p:cNvGrpSpPr/>
              <p:nvPr/>
            </p:nvGrpSpPr>
            <p:grpSpPr>
              <a:xfrm>
                <a:off x="4563045" y="5013"/>
                <a:ext cx="874087" cy="874087"/>
                <a:chOff x="4563045" y="5013"/>
                <a:chExt cx="874087" cy="874087"/>
              </a:xfrm>
            </p:grpSpPr>
            <p:sp>
              <p:nvSpPr>
                <p:cNvPr id="245" name="Oval 244">
                  <a:extLst>
                    <a:ext uri="{FF2B5EF4-FFF2-40B4-BE49-F238E27FC236}">
                      <a16:creationId xmlns:a16="http://schemas.microsoft.com/office/drawing/2014/main" id="{E935F2B5-ACC2-7D00-4279-E510EE56BE5B}"/>
                    </a:ext>
                  </a:extLst>
                </p:cNvPr>
                <p:cNvSpPr/>
                <p:nvPr/>
              </p:nvSpPr>
              <p:spPr>
                <a:xfrm>
                  <a:off x="4563045" y="5013"/>
                  <a:ext cx="874087" cy="874087"/>
                </a:xfrm>
                <a:prstGeom prst="ellipse">
                  <a:avLst/>
                </a:prstGeom>
                <a:solidFill>
                  <a:srgbClr val="00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6">
                        <a:lumMod val="50000"/>
                      </a:schemeClr>
                    </a:solidFill>
                  </a:endParaRPr>
                </a:p>
              </p:txBody>
            </p:sp>
            <p:sp>
              <p:nvSpPr>
                <p:cNvPr id="246" name="TextBox 245">
                  <a:extLst>
                    <a:ext uri="{FF2B5EF4-FFF2-40B4-BE49-F238E27FC236}">
                      <a16:creationId xmlns:a16="http://schemas.microsoft.com/office/drawing/2014/main" id="{0443EFF9-E453-9026-2FDE-BE03BB6BFCEA}"/>
                    </a:ext>
                  </a:extLst>
                </p:cNvPr>
                <p:cNvSpPr txBox="1"/>
                <p:nvPr/>
              </p:nvSpPr>
              <p:spPr>
                <a:xfrm>
                  <a:off x="4629195" y="109287"/>
                  <a:ext cx="730407" cy="646331"/>
                </a:xfrm>
                <a:prstGeom prst="rect">
                  <a:avLst/>
                </a:prstGeom>
                <a:noFill/>
              </p:spPr>
              <p:txBody>
                <a:bodyPr wrap="square" rtlCol="0">
                  <a:spAutoFit/>
                </a:bodyPr>
                <a:lstStyle/>
                <a:p>
                  <a:pPr algn="ctr"/>
                  <a:r>
                    <a:rPr lang="en-US" sz="1200" dirty="0">
                      <a:solidFill>
                        <a:srgbClr val="005C4A"/>
                      </a:solidFill>
                      <a:latin typeface="Candara" panose="020E0502030303020204" pitchFamily="34" charset="0"/>
                    </a:rPr>
                    <a:t>mad </a:t>
                  </a:r>
                  <a:r>
                    <a:rPr lang="en-US" sz="1200" dirty="0" err="1">
                      <a:solidFill>
                        <a:srgbClr val="005C4A"/>
                      </a:solidFill>
                      <a:latin typeface="Candara" panose="020E0502030303020204" pitchFamily="34" charset="0"/>
                    </a:rPr>
                    <a:t>wajib</a:t>
                  </a:r>
                  <a:r>
                    <a:rPr lang="en-US" sz="1200" dirty="0">
                      <a:solidFill>
                        <a:srgbClr val="005C4A"/>
                      </a:solidFill>
                      <a:latin typeface="Candara" panose="020E0502030303020204" pitchFamily="34" charset="0"/>
                    </a:rPr>
                    <a:t> </a:t>
                  </a:r>
                  <a:r>
                    <a:rPr lang="en-US" sz="1200" dirty="0" err="1">
                      <a:solidFill>
                        <a:srgbClr val="005C4A"/>
                      </a:solidFill>
                      <a:latin typeface="Candara" panose="020E0502030303020204" pitchFamily="34" charset="0"/>
                    </a:rPr>
                    <a:t>muttasil</a:t>
                  </a:r>
                  <a:endParaRPr lang="en-ID" sz="1200" dirty="0">
                    <a:solidFill>
                      <a:srgbClr val="005C4A"/>
                    </a:solidFill>
                    <a:latin typeface="Candara" panose="020E0502030303020204" pitchFamily="34" charset="0"/>
                  </a:endParaRPr>
                </a:p>
              </p:txBody>
            </p:sp>
          </p:grpSp>
          <p:grpSp>
            <p:nvGrpSpPr>
              <p:cNvPr id="4" name="Group 3">
                <a:extLst>
                  <a:ext uri="{FF2B5EF4-FFF2-40B4-BE49-F238E27FC236}">
                    <a16:creationId xmlns:a16="http://schemas.microsoft.com/office/drawing/2014/main" id="{A7B11DB5-EAC8-97E6-5AB7-82E7819B5126}"/>
                  </a:ext>
                </a:extLst>
              </p:cNvPr>
              <p:cNvGrpSpPr/>
              <p:nvPr/>
            </p:nvGrpSpPr>
            <p:grpSpPr>
              <a:xfrm>
                <a:off x="5850453" y="-19050"/>
                <a:ext cx="874087" cy="874087"/>
                <a:chOff x="5850453" y="5013"/>
                <a:chExt cx="874087" cy="874087"/>
              </a:xfrm>
            </p:grpSpPr>
            <p:sp>
              <p:nvSpPr>
                <p:cNvPr id="247" name="Oval 246">
                  <a:extLst>
                    <a:ext uri="{FF2B5EF4-FFF2-40B4-BE49-F238E27FC236}">
                      <a16:creationId xmlns:a16="http://schemas.microsoft.com/office/drawing/2014/main" id="{D4260394-700C-39B5-5D24-D91704BDF740}"/>
                    </a:ext>
                  </a:extLst>
                </p:cNvPr>
                <p:cNvSpPr/>
                <p:nvPr/>
              </p:nvSpPr>
              <p:spPr>
                <a:xfrm>
                  <a:off x="5850453" y="5013"/>
                  <a:ext cx="874087" cy="874087"/>
                </a:xfrm>
                <a:prstGeom prst="ellipse">
                  <a:avLst/>
                </a:prstGeom>
                <a:solidFill>
                  <a:srgbClr val="B79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8" name="TextBox 247">
                  <a:extLst>
                    <a:ext uri="{FF2B5EF4-FFF2-40B4-BE49-F238E27FC236}">
                      <a16:creationId xmlns:a16="http://schemas.microsoft.com/office/drawing/2014/main" id="{2E2C6C9B-C5E6-2A26-FF75-521215405508}"/>
                    </a:ext>
                  </a:extLst>
                </p:cNvPr>
                <p:cNvSpPr txBox="1"/>
                <p:nvPr/>
              </p:nvSpPr>
              <p:spPr>
                <a:xfrm>
                  <a:off x="5850453" y="209550"/>
                  <a:ext cx="818172" cy="461665"/>
                </a:xfrm>
                <a:prstGeom prst="rect">
                  <a:avLst/>
                </a:prstGeom>
                <a:noFill/>
              </p:spPr>
              <p:txBody>
                <a:bodyPr wrap="square" rtlCol="0">
                  <a:spAutoFit/>
                </a:bodyPr>
                <a:lstStyle/>
                <a:p>
                  <a:pPr algn="ctr"/>
                  <a:r>
                    <a:rPr lang="en-US" sz="1200" dirty="0" err="1">
                      <a:solidFill>
                        <a:srgbClr val="005C4A"/>
                      </a:solidFill>
                      <a:latin typeface="Candara" panose="020E0502030303020204" pitchFamily="34" charset="0"/>
                    </a:rPr>
                    <a:t>idgam</a:t>
                  </a:r>
                  <a:r>
                    <a:rPr lang="en-US" sz="1200" dirty="0">
                      <a:solidFill>
                        <a:srgbClr val="005C4A"/>
                      </a:solidFill>
                      <a:latin typeface="Candara" panose="020E0502030303020204" pitchFamily="34" charset="0"/>
                    </a:rPr>
                    <a:t> </a:t>
                  </a:r>
                  <a:r>
                    <a:rPr lang="en-US" sz="1200" dirty="0" err="1">
                      <a:solidFill>
                        <a:srgbClr val="005C4A"/>
                      </a:solidFill>
                      <a:latin typeface="Candara" panose="020E0502030303020204" pitchFamily="34" charset="0"/>
                    </a:rPr>
                    <a:t>bigunnah</a:t>
                  </a:r>
                  <a:endParaRPr lang="en-ID" sz="1200" dirty="0">
                    <a:solidFill>
                      <a:srgbClr val="005C4A"/>
                    </a:solidFill>
                    <a:latin typeface="Candara" panose="020E0502030303020204" pitchFamily="34" charset="0"/>
                  </a:endParaRPr>
                </a:p>
              </p:txBody>
            </p:sp>
          </p:grpSp>
          <p:grpSp>
            <p:nvGrpSpPr>
              <p:cNvPr id="3" name="Group 2">
                <a:extLst>
                  <a:ext uri="{FF2B5EF4-FFF2-40B4-BE49-F238E27FC236}">
                    <a16:creationId xmlns:a16="http://schemas.microsoft.com/office/drawing/2014/main" id="{C4C04762-8F8B-1E17-594F-BC716B897B5C}"/>
                  </a:ext>
                </a:extLst>
              </p:cNvPr>
              <p:cNvGrpSpPr/>
              <p:nvPr/>
            </p:nvGrpSpPr>
            <p:grpSpPr>
              <a:xfrm>
                <a:off x="7507913" y="1633287"/>
                <a:ext cx="874087" cy="874087"/>
                <a:chOff x="7507913" y="1633287"/>
                <a:chExt cx="874087" cy="874087"/>
              </a:xfrm>
            </p:grpSpPr>
            <p:sp>
              <p:nvSpPr>
                <p:cNvPr id="237" name="Oval 236">
                  <a:extLst>
                    <a:ext uri="{FF2B5EF4-FFF2-40B4-BE49-F238E27FC236}">
                      <a16:creationId xmlns:a16="http://schemas.microsoft.com/office/drawing/2014/main" id="{35CD8AD9-69FE-C603-CC1F-CDE2E56BE935}"/>
                    </a:ext>
                  </a:extLst>
                </p:cNvPr>
                <p:cNvSpPr/>
                <p:nvPr/>
              </p:nvSpPr>
              <p:spPr>
                <a:xfrm>
                  <a:off x="7507913" y="1633287"/>
                  <a:ext cx="874087" cy="874087"/>
                </a:xfrm>
                <a:prstGeom prst="ellipse">
                  <a:avLst/>
                </a:prstGeom>
                <a:solidFill>
                  <a:srgbClr val="66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4">
                        <a:lumMod val="50000"/>
                      </a:schemeClr>
                    </a:solidFill>
                  </a:endParaRPr>
                </a:p>
              </p:txBody>
            </p:sp>
            <p:sp>
              <p:nvSpPr>
                <p:cNvPr id="238" name="TextBox 237">
                  <a:extLst>
                    <a:ext uri="{FF2B5EF4-FFF2-40B4-BE49-F238E27FC236}">
                      <a16:creationId xmlns:a16="http://schemas.microsoft.com/office/drawing/2014/main" id="{C4741265-F33A-04B0-0AB2-807D9D8B68F2}"/>
                    </a:ext>
                  </a:extLst>
                </p:cNvPr>
                <p:cNvSpPr txBox="1"/>
                <p:nvPr/>
              </p:nvSpPr>
              <p:spPr>
                <a:xfrm>
                  <a:off x="7536729" y="1845499"/>
                  <a:ext cx="845271" cy="461665"/>
                </a:xfrm>
                <a:prstGeom prst="rect">
                  <a:avLst/>
                </a:prstGeom>
                <a:noFill/>
              </p:spPr>
              <p:txBody>
                <a:bodyPr wrap="square" rtlCol="0">
                  <a:spAutoFit/>
                </a:bodyPr>
                <a:lstStyle/>
                <a:p>
                  <a:pPr algn="ctr"/>
                  <a:r>
                    <a:rPr lang="en-US" sz="1200" dirty="0">
                      <a:solidFill>
                        <a:schemeClr val="bg1"/>
                      </a:solidFill>
                      <a:latin typeface="Candara" panose="020E0502030303020204" pitchFamily="34" charset="0"/>
                    </a:rPr>
                    <a:t>alif lam </a:t>
                  </a:r>
                  <a:r>
                    <a:rPr lang="en-US" sz="1200" dirty="0" err="1">
                      <a:solidFill>
                        <a:schemeClr val="bg1"/>
                      </a:solidFill>
                      <a:latin typeface="Candara" panose="020E0502030303020204" pitchFamily="34" charset="0"/>
                    </a:rPr>
                    <a:t>syamsiyah</a:t>
                  </a:r>
                  <a:endParaRPr lang="en-ID" sz="1200" dirty="0">
                    <a:solidFill>
                      <a:schemeClr val="bg1"/>
                    </a:solidFill>
                    <a:latin typeface="Candara" panose="020E0502030303020204" pitchFamily="34" charset="0"/>
                  </a:endParaRPr>
                </a:p>
              </p:txBody>
            </p:sp>
          </p:grpSp>
          <p:grpSp>
            <p:nvGrpSpPr>
              <p:cNvPr id="241" name="Group 240">
                <a:extLst>
                  <a:ext uri="{FF2B5EF4-FFF2-40B4-BE49-F238E27FC236}">
                    <a16:creationId xmlns:a16="http://schemas.microsoft.com/office/drawing/2014/main" id="{5A716D6A-92C6-9546-B9B0-44484F15024E}"/>
                  </a:ext>
                </a:extLst>
              </p:cNvPr>
              <p:cNvGrpSpPr/>
              <p:nvPr/>
            </p:nvGrpSpPr>
            <p:grpSpPr>
              <a:xfrm>
                <a:off x="5260752" y="3883400"/>
                <a:ext cx="874087" cy="874087"/>
                <a:chOff x="5544643" y="5614665"/>
                <a:chExt cx="1260763" cy="1260763"/>
              </a:xfrm>
            </p:grpSpPr>
            <p:sp>
              <p:nvSpPr>
                <p:cNvPr id="242" name="Oval 241">
                  <a:extLst>
                    <a:ext uri="{FF2B5EF4-FFF2-40B4-BE49-F238E27FC236}">
                      <a16:creationId xmlns:a16="http://schemas.microsoft.com/office/drawing/2014/main" id="{A65D5792-6927-876D-DBF7-A5EC8A0F88DF}"/>
                    </a:ext>
                  </a:extLst>
                </p:cNvPr>
                <p:cNvSpPr/>
                <p:nvPr/>
              </p:nvSpPr>
              <p:spPr>
                <a:xfrm>
                  <a:off x="5544643" y="5614665"/>
                  <a:ext cx="1260763" cy="1260763"/>
                </a:xfrm>
                <a:prstGeom prst="ellipse">
                  <a:avLst/>
                </a:prstGeom>
                <a:solidFill>
                  <a:srgbClr val="8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3" name="TextBox 242">
                  <a:extLst>
                    <a:ext uri="{FF2B5EF4-FFF2-40B4-BE49-F238E27FC236}">
                      <a16:creationId xmlns:a16="http://schemas.microsoft.com/office/drawing/2014/main" id="{33F06F56-5CD8-6968-736A-6F8F1EF36E87}"/>
                    </a:ext>
                  </a:extLst>
                </p:cNvPr>
                <p:cNvSpPr txBox="1"/>
                <p:nvPr/>
              </p:nvSpPr>
              <p:spPr>
                <a:xfrm>
                  <a:off x="5619544" y="5789858"/>
                  <a:ext cx="1110961" cy="932253"/>
                </a:xfrm>
                <a:prstGeom prst="rect">
                  <a:avLst/>
                </a:prstGeom>
                <a:noFill/>
              </p:spPr>
              <p:txBody>
                <a:bodyPr wrap="square" rtlCol="0">
                  <a:spAutoFit/>
                </a:bodyPr>
                <a:lstStyle/>
                <a:p>
                  <a:pPr algn="ctr"/>
                  <a:r>
                    <a:rPr lang="en-US" sz="1200" dirty="0">
                      <a:solidFill>
                        <a:schemeClr val="bg1"/>
                      </a:solidFill>
                      <a:latin typeface="Candara" panose="020E0502030303020204" pitchFamily="34" charset="0"/>
                    </a:rPr>
                    <a:t>mad ‘arid </a:t>
                  </a:r>
                  <a:r>
                    <a:rPr lang="en-US" sz="1200" dirty="0" err="1">
                      <a:solidFill>
                        <a:schemeClr val="bg1"/>
                      </a:solidFill>
                      <a:latin typeface="Candara" panose="020E0502030303020204" pitchFamily="34" charset="0"/>
                    </a:rPr>
                    <a:t>lissukun</a:t>
                  </a:r>
                  <a:endParaRPr lang="en-ID" sz="1200" dirty="0">
                    <a:solidFill>
                      <a:schemeClr val="bg1"/>
                    </a:solidFill>
                    <a:latin typeface="Candara" panose="020E0502030303020204" pitchFamily="34" charset="0"/>
                  </a:endParaRPr>
                </a:p>
              </p:txBody>
            </p:sp>
          </p:grpSp>
        </p:grpSp>
      </p:grpSp>
    </p:spTree>
    <p:extLst>
      <p:ext uri="{BB962C8B-B14F-4D97-AF65-F5344CB8AC3E}">
        <p14:creationId xmlns:p14="http://schemas.microsoft.com/office/powerpoint/2010/main" val="2814041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2250"/>
                            </p:stCondLst>
                            <p:childTnLst>
                              <p:par>
                                <p:cTn id="17" presetID="21"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4471096"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An-</a:t>
            </a:r>
            <a:r>
              <a:rPr lang="en-ID" sz="2800" b="1" dirty="0" err="1">
                <a:solidFill>
                  <a:srgbClr val="005C4A"/>
                </a:solidFill>
                <a:latin typeface="Candara" panose="020E0502030303020204" pitchFamily="34" charset="0"/>
              </a:rPr>
              <a:t>Nūr</a:t>
            </a:r>
            <a:r>
              <a:rPr lang="en-ID" sz="2800" b="1" dirty="0">
                <a:solidFill>
                  <a:srgbClr val="005C4A"/>
                </a:solidFill>
                <a:latin typeface="Candara" panose="020E0502030303020204" pitchFamily="34" charset="0"/>
              </a:rPr>
              <a:t>/24: 2</a:t>
            </a:r>
          </a:p>
        </p:txBody>
      </p:sp>
      <p:sp>
        <p:nvSpPr>
          <p:cNvPr id="5" name="TextBox 4">
            <a:extLst>
              <a:ext uri="{FF2B5EF4-FFF2-40B4-BE49-F238E27FC236}">
                <a16:creationId xmlns:a16="http://schemas.microsoft.com/office/drawing/2014/main" id="{351CE976-C72C-4A26-2936-427794040E5A}"/>
              </a:ext>
            </a:extLst>
          </p:cNvPr>
          <p:cNvSpPr txBox="1"/>
          <p:nvPr/>
        </p:nvSpPr>
        <p:spPr>
          <a:xfrm>
            <a:off x="609600" y="1047750"/>
            <a:ext cx="7772400" cy="3570208"/>
          </a:xfrm>
          <a:prstGeom prst="rect">
            <a:avLst/>
          </a:prstGeom>
          <a:noFill/>
          <a:ln>
            <a:noFill/>
          </a:ln>
        </p:spPr>
        <p:txBody>
          <a:bodyPr wrap="square" rtlCol="0">
            <a:spAutoFit/>
          </a:bodyPr>
          <a:lstStyle/>
          <a:p>
            <a:pPr algn="ctr">
              <a:lnSpc>
                <a:spcPct val="115000"/>
              </a:lnSpc>
              <a:spcAft>
                <a:spcPts val="600"/>
              </a:spcAft>
            </a:pPr>
            <a:r>
              <a:rPr lang="en-US" sz="2000" b="1" i="1" u="sng" dirty="0">
                <a:solidFill>
                  <a:srgbClr val="EF5361"/>
                </a:solidFill>
                <a:latin typeface="Candara" panose="020E0502030303020204" pitchFamily="34" charset="0"/>
                <a:ea typeface="Calibri" panose="020F0502020204030204" pitchFamily="34" charset="0"/>
                <a:cs typeface="Times New Roman" panose="02020603050405020304" pitchFamily="18" charset="0"/>
              </a:rPr>
              <a:t>T</a:t>
            </a:r>
            <a:r>
              <a:rPr lang="x-none" sz="2000" b="1" i="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afsir Ringkas,</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 Lajnah Pentashih Mushaf </a:t>
            </a:r>
            <a:r>
              <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A</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l-Qur’an</a:t>
            </a:r>
            <a:endPar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Kement</a:t>
            </a:r>
            <a:r>
              <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e</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rian Agama RI:</a:t>
            </a:r>
            <a:endParaRPr lang="en-ID"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endParaRPr>
          </a:p>
          <a:p>
            <a:pPr algn="just"/>
            <a:r>
              <a:rPr lang="en-US" sz="1700" dirty="0">
                <a:solidFill>
                  <a:srgbClr val="005C4A"/>
                </a:solidFill>
                <a:latin typeface="Candara" panose="020E0502030303020204" pitchFamily="34" charset="0"/>
              </a:rPr>
              <a:t>“Surah </a:t>
            </a:r>
            <a:r>
              <a:rPr lang="en-US" sz="1700" dirty="0" err="1">
                <a:solidFill>
                  <a:srgbClr val="005C4A"/>
                </a:solidFill>
                <a:latin typeface="Candara" panose="020E0502030303020204" pitchFamily="34" charset="0"/>
              </a:rPr>
              <a:t>ini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mengandung</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ketentuan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hukum</a:t>
            </a:r>
            <a:r>
              <a:rPr lang="en-US" sz="1700" dirty="0">
                <a:solidFill>
                  <a:srgbClr val="005C4A"/>
                </a:solidFill>
                <a:latin typeface="Candara" panose="020E0502030303020204" pitchFamily="34" charset="0"/>
              </a:rPr>
              <a:t> yang </a:t>
            </a:r>
            <a:r>
              <a:rPr lang="en-US" sz="1700" dirty="0" err="1">
                <a:solidFill>
                  <a:srgbClr val="005C4A"/>
                </a:solidFill>
                <a:latin typeface="Candara" panose="020E0502030303020204" pitchFamily="34" charset="0"/>
              </a:rPr>
              <a:t>pasti</a:t>
            </a:r>
            <a:r>
              <a:rPr lang="en-US" sz="1700" dirty="0">
                <a:solidFill>
                  <a:srgbClr val="005C4A"/>
                </a:solidFill>
                <a:latin typeface="Candara" panose="020E0502030303020204" pitchFamily="34" charset="0"/>
              </a:rPr>
              <a:t>, salah </a:t>
            </a:r>
            <a:r>
              <a:rPr lang="en-US" sz="1700" dirty="0" err="1">
                <a:solidFill>
                  <a:srgbClr val="005C4A"/>
                </a:solidFill>
                <a:latin typeface="Candara" panose="020E0502030303020204" pitchFamily="34" charset="0"/>
              </a:rPr>
              <a:t>satunya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hukum</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perzinaan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Kepada</a:t>
            </a:r>
            <a:r>
              <a:rPr lang="en-US" sz="1700"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pezina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perempuan</a:t>
            </a:r>
            <a:r>
              <a:rPr lang="en-US" sz="1700" dirty="0">
                <a:solidFill>
                  <a:srgbClr val="005C4A"/>
                </a:solidFill>
                <a:latin typeface="Candara" panose="020E0502030303020204" pitchFamily="34" charset="0"/>
              </a:rPr>
              <a:t> yang </a:t>
            </a:r>
            <a:r>
              <a:rPr lang="en-US" sz="1700" dirty="0" err="1">
                <a:solidFill>
                  <a:srgbClr val="005C4A"/>
                </a:solidFill>
                <a:latin typeface="Candara" panose="020E0502030303020204" pitchFamily="34" charset="0"/>
              </a:rPr>
              <a:t>belum</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pernah</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menikah</a:t>
            </a:r>
            <a:r>
              <a:rPr lang="en-US" sz="1700" dirty="0">
                <a:solidFill>
                  <a:srgbClr val="005C4A"/>
                </a:solidFill>
                <a:latin typeface="Candara" panose="020E0502030303020204" pitchFamily="34" charset="0"/>
              </a:rPr>
              <a:t> </a:t>
            </a:r>
            <a:r>
              <a:rPr lang="en-US" sz="1700" i="1" dirty="0">
                <a:solidFill>
                  <a:srgbClr val="005C4A"/>
                </a:solidFill>
                <a:latin typeface="Candara" panose="020E0502030303020204" pitchFamily="34" charset="0"/>
              </a:rPr>
              <a:t>dan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demikian</a:t>
            </a:r>
            <a:r>
              <a:rPr lang="en-US" sz="1700" dirty="0">
                <a:solidFill>
                  <a:srgbClr val="005C4A"/>
                </a:solidFill>
                <a:latin typeface="Candara" panose="020E0502030303020204" pitchFamily="34" charset="0"/>
              </a:rPr>
              <a:t> pula </a:t>
            </a:r>
            <a:r>
              <a:rPr lang="en-US" sz="1700" i="1" dirty="0" err="1">
                <a:solidFill>
                  <a:srgbClr val="005C4A"/>
                </a:solidFill>
                <a:latin typeface="Candara" panose="020E0502030303020204" pitchFamily="34" charset="0"/>
              </a:rPr>
              <a:t>pezina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laki-laki</a:t>
            </a:r>
            <a:r>
              <a:rPr lang="en-US" sz="1700" dirty="0">
                <a:solidFill>
                  <a:srgbClr val="005C4A"/>
                </a:solidFill>
                <a:latin typeface="Candara" panose="020E0502030303020204" pitchFamily="34" charset="0"/>
              </a:rPr>
              <a:t> yang </a:t>
            </a:r>
            <a:r>
              <a:rPr lang="en-US" sz="1700" dirty="0" err="1">
                <a:solidFill>
                  <a:srgbClr val="005C4A"/>
                </a:solidFill>
                <a:latin typeface="Candara" panose="020E0502030303020204" pitchFamily="34" charset="0"/>
              </a:rPr>
              <a:t>belum</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pernah</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menikah</a:t>
            </a:r>
            <a:r>
              <a:rPr lang="en-US" sz="1700"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deralah</a:t>
            </a:r>
            <a:r>
              <a:rPr lang="en-US" sz="1700" i="1" dirty="0">
                <a:solidFill>
                  <a:srgbClr val="005C4A"/>
                </a:solidFill>
                <a:latin typeface="Candara" panose="020E0502030303020204" pitchFamily="34" charset="0"/>
              </a:rPr>
              <a:t> masing-masing </a:t>
            </a:r>
            <a:r>
              <a:rPr lang="en-US" sz="1700" i="1" dirty="0" err="1">
                <a:solidFill>
                  <a:srgbClr val="005C4A"/>
                </a:solidFill>
                <a:latin typeface="Candara" panose="020E0502030303020204" pitchFamily="34" charset="0"/>
              </a:rPr>
              <a:t>dari</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keduanya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seratus</a:t>
            </a:r>
            <a:r>
              <a:rPr lang="en-US" sz="1700" i="1" dirty="0">
                <a:solidFill>
                  <a:srgbClr val="005C4A"/>
                </a:solidFill>
                <a:latin typeface="Candara" panose="020E0502030303020204" pitchFamily="34" charset="0"/>
              </a:rPr>
              <a:t> kali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jika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perziaan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keduanya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terbukti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sesuai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dengan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syarat-syaratnya</a:t>
            </a:r>
            <a:r>
              <a:rPr lang="en-US" sz="1700" dirty="0">
                <a:solidFill>
                  <a:srgbClr val="005C4A"/>
                </a:solidFill>
                <a:latin typeface="Candara" panose="020E0502030303020204" pitchFamily="34" charset="0"/>
              </a:rPr>
              <a:t>, </a:t>
            </a:r>
            <a:r>
              <a:rPr lang="en-US" sz="1700" i="1" dirty="0">
                <a:solidFill>
                  <a:srgbClr val="005C4A"/>
                </a:solidFill>
                <a:latin typeface="Candara" panose="020E0502030303020204" pitchFamily="34" charset="0"/>
              </a:rPr>
              <a:t>dan </a:t>
            </a:r>
            <a:r>
              <a:rPr lang="en-US" sz="1700" i="1" dirty="0" err="1">
                <a:solidFill>
                  <a:srgbClr val="005C4A"/>
                </a:solidFill>
                <a:latin typeface="Candara" panose="020E0502030303020204" pitchFamily="34" charset="0"/>
              </a:rPr>
              <a:t>janganlah</a:t>
            </a:r>
            <a:r>
              <a:rPr lang="en-US" sz="1700" i="1" dirty="0">
                <a:solidFill>
                  <a:srgbClr val="005C4A"/>
                </a:solidFill>
                <a:latin typeface="Candara" panose="020E0502030303020204" pitchFamily="34" charset="0"/>
              </a:rPr>
              <a:t> rasa </a:t>
            </a:r>
            <a:r>
              <a:rPr lang="en-US" sz="1700" i="1" dirty="0" err="1">
                <a:solidFill>
                  <a:srgbClr val="005C4A"/>
                </a:solidFill>
                <a:latin typeface="Candara" panose="020E0502030303020204" pitchFamily="34" charset="0"/>
              </a:rPr>
              <a:t>belas</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kasihan</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kepada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keduanya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mencegah</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kamu</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untuk</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menjalankan</a:t>
            </a:r>
            <a:r>
              <a:rPr lang="en-US" sz="1700" dirty="0">
                <a:solidFill>
                  <a:srgbClr val="005C4A"/>
                </a:solidFill>
                <a:latin typeface="Candara" panose="020E0502030303020204" pitchFamily="34" charset="0"/>
              </a:rPr>
              <a:t> </a:t>
            </a:r>
            <a:r>
              <a:rPr lang="en-US" sz="1700" i="1" dirty="0">
                <a:solidFill>
                  <a:srgbClr val="005C4A"/>
                </a:solidFill>
                <a:latin typeface="Candara" panose="020E0502030303020204" pitchFamily="34" charset="0"/>
              </a:rPr>
              <a:t>agama</a:t>
            </a:r>
            <a:r>
              <a:rPr lang="en-US" sz="1700" dirty="0">
                <a:solidFill>
                  <a:srgbClr val="005C4A"/>
                </a:solidFill>
                <a:latin typeface="Candara" panose="020E0502030303020204" pitchFamily="34" charset="0"/>
              </a:rPr>
              <a:t> dan </a:t>
            </a:r>
            <a:r>
              <a:rPr lang="en-US" sz="1700" dirty="0" err="1">
                <a:solidFill>
                  <a:srgbClr val="005C4A"/>
                </a:solidFill>
                <a:latin typeface="Candara" panose="020E0502030303020204" pitchFamily="34" charset="0"/>
              </a:rPr>
              <a:t>hukum</a:t>
            </a:r>
            <a:r>
              <a:rPr lang="en-US" sz="1700" dirty="0">
                <a:solidFill>
                  <a:srgbClr val="005C4A"/>
                </a:solidFill>
                <a:latin typeface="Candara" panose="020E0502030303020204" pitchFamily="34" charset="0"/>
              </a:rPr>
              <a:t> </a:t>
            </a:r>
            <a:r>
              <a:rPr lang="en-US" sz="1700" i="1" dirty="0">
                <a:solidFill>
                  <a:srgbClr val="005C4A"/>
                </a:solidFill>
                <a:latin typeface="Candara" panose="020E0502030303020204" pitchFamily="34" charset="0"/>
              </a:rPr>
              <a:t>Allah, </a:t>
            </a:r>
            <a:r>
              <a:rPr lang="en-US" sz="1700" i="1" dirty="0" err="1">
                <a:solidFill>
                  <a:srgbClr val="005C4A"/>
                </a:solidFill>
                <a:latin typeface="Candara" panose="020E0502030303020204" pitchFamily="34" charset="0"/>
              </a:rPr>
              <a:t>jika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kamu</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beriman</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kepada</a:t>
            </a:r>
            <a:r>
              <a:rPr lang="en-US" sz="1700" i="1" dirty="0">
                <a:solidFill>
                  <a:srgbClr val="005C4A"/>
                </a:solidFill>
                <a:latin typeface="Candara" panose="020E0502030303020204" pitchFamily="34" charset="0"/>
              </a:rPr>
              <a:t> Allah dan </a:t>
            </a:r>
            <a:r>
              <a:rPr lang="en-US" sz="1700" i="1" dirty="0" err="1">
                <a:solidFill>
                  <a:srgbClr val="005C4A"/>
                </a:solidFill>
                <a:latin typeface="Candara" panose="020E0502030303020204" pitchFamily="34" charset="0"/>
              </a:rPr>
              <a:t>hari</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kemudian</a:t>
            </a:r>
            <a:r>
              <a:rPr lang="en-US" sz="1700" i="1" dirty="0">
                <a:solidFill>
                  <a:srgbClr val="005C4A"/>
                </a:solidFill>
                <a:latin typeface="Candara" panose="020E0502030303020204" pitchFamily="34" charset="0"/>
              </a:rPr>
              <a:t>.</a:t>
            </a:r>
            <a:r>
              <a:rPr lang="en-US" sz="1700" dirty="0">
                <a:solidFill>
                  <a:srgbClr val="005C4A"/>
                </a:solidFill>
                <a:latin typeface="Candara" panose="020E0502030303020204" pitchFamily="34" charset="0"/>
              </a:rPr>
              <a:t> Salah </a:t>
            </a:r>
            <a:r>
              <a:rPr lang="en-US" sz="1700" dirty="0" err="1">
                <a:solidFill>
                  <a:srgbClr val="005C4A"/>
                </a:solidFill>
                <a:latin typeface="Candara" panose="020E0502030303020204" pitchFamily="34" charset="0"/>
              </a:rPr>
              <a:t>satu</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konsekuensi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iman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adalah</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melaksanakan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hukum</a:t>
            </a:r>
            <a:r>
              <a:rPr lang="en-US" sz="1700" dirty="0">
                <a:solidFill>
                  <a:srgbClr val="005C4A"/>
                </a:solidFill>
                <a:latin typeface="Candara" panose="020E0502030303020204" pitchFamily="34" charset="0"/>
              </a:rPr>
              <a:t> Allah. </a:t>
            </a:r>
            <a:r>
              <a:rPr lang="en-US" sz="1700" i="1" dirty="0">
                <a:solidFill>
                  <a:srgbClr val="005C4A"/>
                </a:solidFill>
                <a:latin typeface="Candara" panose="020E0502030303020204" pitchFamily="34" charset="0"/>
              </a:rPr>
              <a:t>Dan </a:t>
            </a:r>
            <a:r>
              <a:rPr lang="en-US" sz="1700" i="1" dirty="0" err="1">
                <a:solidFill>
                  <a:srgbClr val="005C4A"/>
                </a:solidFill>
                <a:latin typeface="Candara" panose="020E0502030303020204" pitchFamily="34" charset="0"/>
              </a:rPr>
              <a:t>hendaklah</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pelaksanaan</a:t>
            </a:r>
            <a:r>
              <a:rPr lang="en-US" sz="1700"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hukuman</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mereka</a:t>
            </a:r>
            <a:r>
              <a:rPr lang="en-US" sz="1700" i="1" dirty="0">
                <a:solidFill>
                  <a:srgbClr val="005C4A"/>
                </a:solidFill>
                <a:latin typeface="Candara" panose="020E0502030303020204" pitchFamily="34" charset="0"/>
              </a:rPr>
              <a:t> </a:t>
            </a:r>
            <a:r>
              <a:rPr lang="en-US" sz="1700" i="1" dirty="0" err="1">
                <a:solidFill>
                  <a:srgbClr val="005C4A"/>
                </a:solidFill>
                <a:latin typeface="Candara" panose="020E0502030303020204" pitchFamily="34" charset="0"/>
              </a:rPr>
              <a:t>disaksikan</a:t>
            </a:r>
            <a:r>
              <a:rPr lang="en-US" sz="1700" i="1" dirty="0">
                <a:solidFill>
                  <a:srgbClr val="005C4A"/>
                </a:solidFill>
                <a:latin typeface="Candara" panose="020E0502030303020204" pitchFamily="34" charset="0"/>
              </a:rPr>
              <a:t> oleh </a:t>
            </a:r>
            <a:r>
              <a:rPr lang="en-US" sz="1700" i="1" dirty="0" err="1">
                <a:solidFill>
                  <a:srgbClr val="005C4A"/>
                </a:solidFill>
                <a:latin typeface="Candara" panose="020E0502030303020204" pitchFamily="34" charset="0"/>
              </a:rPr>
              <a:t>sebagian</a:t>
            </a:r>
            <a:r>
              <a:rPr lang="en-US" sz="1700" i="1" dirty="0">
                <a:solidFill>
                  <a:srgbClr val="005C4A"/>
                </a:solidFill>
                <a:latin typeface="Candara" panose="020E0502030303020204" pitchFamily="34" charset="0"/>
              </a:rPr>
              <a:t> orang-orang yang </a:t>
            </a:r>
            <a:r>
              <a:rPr lang="en-US" sz="1700" i="1" dirty="0" err="1">
                <a:solidFill>
                  <a:srgbClr val="005C4A"/>
                </a:solidFill>
                <a:latin typeface="Candara" panose="020E0502030303020204" pitchFamily="34" charset="0"/>
              </a:rPr>
              <a:t>beriman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sedikitnya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tiga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atau</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empat</a:t>
            </a:r>
            <a:r>
              <a:rPr lang="en-US" sz="1700" dirty="0">
                <a:solidFill>
                  <a:srgbClr val="005C4A"/>
                </a:solidFill>
                <a:latin typeface="Candara" panose="020E0502030303020204" pitchFamily="34" charset="0"/>
              </a:rPr>
              <a:t> orang, agar </a:t>
            </a:r>
            <a:r>
              <a:rPr lang="en-US" sz="1700" dirty="0" err="1">
                <a:solidFill>
                  <a:srgbClr val="005C4A"/>
                </a:solidFill>
                <a:latin typeface="Candara" panose="020E0502030303020204" pitchFamily="34" charset="0"/>
              </a:rPr>
              <a:t>hukuman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itu</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menjadi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pelajaran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bagi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pihak-pihak</a:t>
            </a:r>
            <a:r>
              <a:rPr lang="en-US" sz="1700" dirty="0">
                <a:solidFill>
                  <a:srgbClr val="005C4A"/>
                </a:solidFill>
                <a:latin typeface="Candara" panose="020E0502030303020204" pitchFamily="34" charset="0"/>
              </a:rPr>
              <a:t> yang </a:t>
            </a:r>
            <a:r>
              <a:rPr lang="en-US" sz="1700" dirty="0" err="1">
                <a:solidFill>
                  <a:srgbClr val="005C4A"/>
                </a:solidFill>
                <a:latin typeface="Candara" panose="020E0502030303020204" pitchFamily="34" charset="0"/>
              </a:rPr>
              <a:t>melihat</a:t>
            </a:r>
            <a:r>
              <a:rPr lang="en-US" sz="1700" dirty="0">
                <a:solidFill>
                  <a:srgbClr val="005C4A"/>
                </a:solidFill>
                <a:latin typeface="Candara" panose="020E0502030303020204" pitchFamily="34" charset="0"/>
              </a:rPr>
              <a:t> dan </a:t>
            </a:r>
            <a:r>
              <a:rPr lang="en-US" sz="1700" dirty="0" err="1">
                <a:solidFill>
                  <a:srgbClr val="005C4A"/>
                </a:solidFill>
                <a:latin typeface="Candara" panose="020E0502030303020204" pitchFamily="34" charset="0"/>
              </a:rPr>
              <a:t>mendengarnya</a:t>
            </a:r>
            <a:r>
              <a:rPr lang="en-US" sz="1700" dirty="0">
                <a:solidFill>
                  <a:srgbClr val="005C4A"/>
                </a:solidFill>
                <a:latin typeface="Candara" panose="020E0502030303020204" pitchFamily="34" charset="0"/>
              </a:rPr>
              <a:t>.”</a:t>
            </a:r>
            <a:endParaRPr lang="en-ID" sz="17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973468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up)">
                                      <p:cBhvr>
                                        <p:cTn id="11" dur="1000"/>
                                        <p:tgtEl>
                                          <p:spTgt spid="5">
                                            <p:txEl>
                                              <p:pRg st="0" end="0"/>
                                            </p:txEl>
                                          </p:spTgt>
                                        </p:tgtEl>
                                      </p:cBhvr>
                                    </p:animEffect>
                                  </p:childTnLst>
                                </p:cTn>
                              </p:par>
                            </p:childTnLst>
                          </p:cTn>
                        </p:par>
                        <p:par>
                          <p:cTn id="12" fill="hold">
                            <p:stCondLst>
                              <p:cond delay="2000"/>
                            </p:stCondLst>
                            <p:childTnLst>
                              <p:par>
                                <p:cTn id="13" presetID="22" presetClass="entr" presetSubtype="1" fill="hold" grpId="0" nodeType="afterEffect">
                                  <p:stCondLst>
                                    <p:cond delay="25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up)">
                                      <p:cBhvr>
                                        <p:cTn id="15" dur="1000"/>
                                        <p:tgtEl>
                                          <p:spTgt spid="5">
                                            <p:txEl>
                                              <p:pRg st="1" end="1"/>
                                            </p:txEl>
                                          </p:spTgt>
                                        </p:tgtEl>
                                      </p:cBhvr>
                                    </p:animEffect>
                                  </p:childTnLst>
                                </p:cTn>
                              </p:par>
                            </p:childTnLst>
                          </p:cTn>
                        </p:par>
                        <p:par>
                          <p:cTn id="16" fill="hold">
                            <p:stCondLst>
                              <p:cond delay="3250"/>
                            </p:stCondLst>
                            <p:childTnLst>
                              <p:par>
                                <p:cTn id="17" presetID="22" presetClass="entr" presetSubtype="1" fill="hold" grpId="0" nodeType="afterEffect">
                                  <p:stCondLst>
                                    <p:cond delay="25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wipe(up)">
                                      <p:cBhvr>
                                        <p:cTn id="19"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4490332"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An-</a:t>
            </a:r>
            <a:r>
              <a:rPr lang="en-ID" sz="2800" b="1" dirty="0" err="1">
                <a:solidFill>
                  <a:srgbClr val="005C4A"/>
                </a:solidFill>
                <a:latin typeface="Candara" panose="020E0502030303020204" pitchFamily="34" charset="0"/>
              </a:rPr>
              <a:t>Nūr</a:t>
            </a:r>
            <a:r>
              <a:rPr lang="en-ID" sz="2800" b="1" dirty="0">
                <a:solidFill>
                  <a:srgbClr val="005C4A"/>
                </a:solidFill>
                <a:latin typeface="Candara" panose="020E0502030303020204" pitchFamily="34" charset="0"/>
              </a:rPr>
              <a:t>/24: 2</a:t>
            </a:r>
          </a:p>
        </p:txBody>
      </p:sp>
      <p:sp>
        <p:nvSpPr>
          <p:cNvPr id="6" name="TextBox 5">
            <a:extLst>
              <a:ext uri="{FF2B5EF4-FFF2-40B4-BE49-F238E27FC236}">
                <a16:creationId xmlns:a16="http://schemas.microsoft.com/office/drawing/2014/main" id="{B9ABB47C-0FA5-AF03-778F-FA015536145A}"/>
              </a:ext>
            </a:extLst>
          </p:cNvPr>
          <p:cNvSpPr txBox="1"/>
          <p:nvPr/>
        </p:nvSpPr>
        <p:spPr>
          <a:xfrm>
            <a:off x="680696" y="1123950"/>
            <a:ext cx="4653304" cy="425501"/>
          </a:xfrm>
          <a:prstGeom prst="rect">
            <a:avLst/>
          </a:prstGeom>
          <a:noFill/>
          <a:ln>
            <a:noFill/>
          </a:ln>
        </p:spPr>
        <p:txBody>
          <a:bodyPr wrap="square" rtlCol="0">
            <a:spAutoFit/>
          </a:bodyPr>
          <a:lstStyle/>
          <a:p>
            <a:pPr>
              <a:lnSpc>
                <a:spcPct val="115000"/>
              </a:lnSpc>
              <a:spcAft>
                <a:spcPts val="600"/>
              </a:spcAft>
            </a:pP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Prof. Dr. </a:t>
            </a:r>
            <a:r>
              <a:rPr lang="en-US" sz="2000" b="1" u="sng"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Wahbah</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2000" b="1" u="sng"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Zuhaili</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2000" b="1" i="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Tafsir Al-Munir</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A4EC63DF-7CF8-18C9-0AE7-A0408ADB86C2}"/>
              </a:ext>
            </a:extLst>
          </p:cNvPr>
          <p:cNvSpPr txBox="1"/>
          <p:nvPr/>
        </p:nvSpPr>
        <p:spPr>
          <a:xfrm>
            <a:off x="642329" y="1690572"/>
            <a:ext cx="2826405" cy="2624052"/>
          </a:xfrm>
          <a:prstGeom prst="rect">
            <a:avLst/>
          </a:prstGeom>
          <a:noFill/>
          <a:ln w="19050">
            <a:solidFill>
              <a:srgbClr val="005C4A"/>
            </a:solidFill>
          </a:ln>
        </p:spPr>
        <p:txBody>
          <a:bodyPr wrap="square" rtlCol="0">
            <a:spAutoFit/>
          </a:bodyPr>
          <a:lstStyle/>
          <a:p>
            <a:pPr algn="just">
              <a:lnSpc>
                <a:spcPct val="115000"/>
              </a:lnSpc>
              <a:spcAft>
                <a:spcPts val="600"/>
              </a:spcAft>
            </a:pPr>
            <a:r>
              <a:rPr lang="en-US" sz="16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Ayat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ini</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berisi</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tentang</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hukuman</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bagi</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pelaku</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zina</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Orang yang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berzina</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baik</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laki-laki</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maupun</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perempuan</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dengan</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status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merdeka</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baligh</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berakal</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dan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belum</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pernah</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menikah</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muhsan</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dihukum</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dengan</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cara</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didera</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sebanyak</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a:t>
            </a:r>
            <a:r>
              <a:rPr lang="en-US" sz="1600" b="1" dirty="0" err="1">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seratus</a:t>
            </a:r>
            <a:r>
              <a:rPr lang="en-US" sz="1600" b="1"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 kali</a:t>
            </a:r>
            <a:r>
              <a:rPr lang="en-US" sz="1600" dirty="0">
                <a:solidFill>
                  <a:srgbClr val="005C4A"/>
                </a:solidFill>
                <a:effectLst/>
                <a:latin typeface="Candara" panose="020E0502030303020204" pitchFamily="34" charset="0"/>
                <a:ea typeface="Calibri" panose="020F0502020204030204" pitchFamily="34" charset="0"/>
                <a:cs typeface="Adobe Naskh Medium" panose="01010101010101010101" pitchFamily="50" charset="-78"/>
              </a:rPr>
              <a:t>.</a:t>
            </a:r>
            <a:endParaRPr lang="en-ID" sz="1600" dirty="0">
              <a:solidFill>
                <a:srgbClr val="005C4A"/>
              </a:solidFill>
              <a:latin typeface="Candara" panose="020E0502030303020204" pitchFamily="34" charset="0"/>
            </a:endParaRPr>
          </a:p>
        </p:txBody>
      </p:sp>
      <p:grpSp>
        <p:nvGrpSpPr>
          <p:cNvPr id="20" name="Group 19">
            <a:extLst>
              <a:ext uri="{FF2B5EF4-FFF2-40B4-BE49-F238E27FC236}">
                <a16:creationId xmlns:a16="http://schemas.microsoft.com/office/drawing/2014/main" id="{8AEB2B12-78ED-059F-E071-8983333BF8FE}"/>
              </a:ext>
            </a:extLst>
          </p:cNvPr>
          <p:cNvGrpSpPr/>
          <p:nvPr/>
        </p:nvGrpSpPr>
        <p:grpSpPr>
          <a:xfrm>
            <a:off x="3806297" y="1818977"/>
            <a:ext cx="1974813" cy="1863409"/>
            <a:chOff x="4988182" y="5403949"/>
            <a:chExt cx="3192534" cy="3012435"/>
          </a:xfrm>
        </p:grpSpPr>
        <p:sp>
          <p:nvSpPr>
            <p:cNvPr id="24" name="Oval 23">
              <a:extLst>
                <a:ext uri="{FF2B5EF4-FFF2-40B4-BE49-F238E27FC236}">
                  <a16:creationId xmlns:a16="http://schemas.microsoft.com/office/drawing/2014/main" id="{7DBE1A6F-6A7F-9924-69F9-492315D75CC5}"/>
                </a:ext>
              </a:extLst>
            </p:cNvPr>
            <p:cNvSpPr/>
            <p:nvPr/>
          </p:nvSpPr>
          <p:spPr>
            <a:xfrm>
              <a:off x="5005992" y="5403949"/>
              <a:ext cx="3066144" cy="3012435"/>
            </a:xfrm>
            <a:prstGeom prst="ellipse">
              <a:avLst/>
            </a:prstGeom>
            <a:solidFill>
              <a:srgbClr val="EF5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25" name="TextBox 24">
              <a:extLst>
                <a:ext uri="{FF2B5EF4-FFF2-40B4-BE49-F238E27FC236}">
                  <a16:creationId xmlns:a16="http://schemas.microsoft.com/office/drawing/2014/main" id="{1F3D1DBF-CF14-1AD6-C946-5FA26906C608}"/>
                </a:ext>
              </a:extLst>
            </p:cNvPr>
            <p:cNvSpPr txBox="1"/>
            <p:nvPr/>
          </p:nvSpPr>
          <p:spPr>
            <a:xfrm>
              <a:off x="4988182" y="5847221"/>
              <a:ext cx="3192534" cy="2252807"/>
            </a:xfrm>
            <a:prstGeom prst="rect">
              <a:avLst/>
            </a:prstGeom>
            <a:noFill/>
            <a:ln w="19050">
              <a:noFill/>
            </a:ln>
          </p:spPr>
          <p:txBody>
            <a:bodyPr wrap="square" rtlCol="0">
              <a:spAutoFit/>
            </a:bodyPr>
            <a:lstStyle/>
            <a:p>
              <a:pPr algn="ctr">
                <a:lnSpc>
                  <a:spcPct val="115000"/>
                </a:lnSpc>
                <a:spcAft>
                  <a:spcPts val="600"/>
                </a:spcAft>
              </a:pP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b="1" i="1"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muhsan</a:t>
              </a:r>
              <a:endParaRPr lang="en-US" sz="14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perbuatan</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zina  oleh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laki-laki</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dan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perempuan</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yang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sudah</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pernah</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menikah</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endParaRPr lang="en-ID" sz="1400" dirty="0">
                <a:solidFill>
                  <a:schemeClr val="bg1"/>
                </a:solidFill>
                <a:latin typeface="Candara" panose="020E0502030303020204" pitchFamily="34" charset="0"/>
              </a:endParaRPr>
            </a:p>
          </p:txBody>
        </p:sp>
      </p:grpSp>
      <p:grpSp>
        <p:nvGrpSpPr>
          <p:cNvPr id="21" name="Group 20">
            <a:extLst>
              <a:ext uri="{FF2B5EF4-FFF2-40B4-BE49-F238E27FC236}">
                <a16:creationId xmlns:a16="http://schemas.microsoft.com/office/drawing/2014/main" id="{59C083F2-C8C1-0EEB-BFDF-2510FC173DC0}"/>
              </a:ext>
            </a:extLst>
          </p:cNvPr>
          <p:cNvGrpSpPr/>
          <p:nvPr/>
        </p:nvGrpSpPr>
        <p:grpSpPr>
          <a:xfrm>
            <a:off x="6527022" y="1818974"/>
            <a:ext cx="1990692" cy="1891561"/>
            <a:chOff x="6879341" y="4286387"/>
            <a:chExt cx="2524908" cy="2399175"/>
          </a:xfrm>
          <a:solidFill>
            <a:srgbClr val="005C4A"/>
          </a:solidFill>
        </p:grpSpPr>
        <p:sp>
          <p:nvSpPr>
            <p:cNvPr id="22" name="Oval 21">
              <a:extLst>
                <a:ext uri="{FF2B5EF4-FFF2-40B4-BE49-F238E27FC236}">
                  <a16:creationId xmlns:a16="http://schemas.microsoft.com/office/drawing/2014/main" id="{D0727774-1017-CF38-87FA-81E5EC691F96}"/>
                </a:ext>
              </a:extLst>
            </p:cNvPr>
            <p:cNvSpPr/>
            <p:nvPr/>
          </p:nvSpPr>
          <p:spPr>
            <a:xfrm>
              <a:off x="6885557" y="4286387"/>
              <a:ext cx="2399175" cy="2399175"/>
            </a:xfrm>
            <a:prstGeom prst="ellipse">
              <a:avLst/>
            </a:prstGeom>
            <a:solidFill>
              <a:srgbClr val="EF5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sp>
          <p:nvSpPr>
            <p:cNvPr id="23" name="TextBox 22">
              <a:extLst>
                <a:ext uri="{FF2B5EF4-FFF2-40B4-BE49-F238E27FC236}">
                  <a16:creationId xmlns:a16="http://schemas.microsoft.com/office/drawing/2014/main" id="{E685DC05-2DE6-4F70-6FD9-0F9330BCDE7B}"/>
                </a:ext>
              </a:extLst>
            </p:cNvPr>
            <p:cNvSpPr txBox="1"/>
            <p:nvPr/>
          </p:nvSpPr>
          <p:spPr>
            <a:xfrm>
              <a:off x="6879341" y="4634166"/>
              <a:ext cx="2524908" cy="1767485"/>
            </a:xfrm>
            <a:prstGeom prst="rect">
              <a:avLst/>
            </a:prstGeom>
            <a:noFill/>
            <a:ln w="19050">
              <a:noFill/>
            </a:ln>
          </p:spPr>
          <p:txBody>
            <a:bodyPr wrap="square" rtlCol="0">
              <a:spAutoFit/>
            </a:bodyPr>
            <a:lstStyle/>
            <a:p>
              <a:pPr algn="ctr">
                <a:lnSpc>
                  <a:spcPct val="115000"/>
                </a:lnSpc>
                <a:spcAft>
                  <a:spcPts val="600"/>
                </a:spcAft>
              </a:pPr>
              <a:r>
                <a:rPr lang="en-ID" sz="1400" b="1" i="1" dirty="0" err="1">
                  <a:solidFill>
                    <a:schemeClr val="bg1"/>
                  </a:solidFill>
                  <a:latin typeface="Candara" panose="020E0502030303020204" pitchFamily="34" charset="0"/>
                  <a:ea typeface="Calibri" panose="020F0502020204030204" pitchFamily="34" charset="0"/>
                  <a:cs typeface="Times New Roman" panose="02020603050405020304" pitchFamily="18" charset="0"/>
                </a:rPr>
                <a:t>g</a:t>
              </a:r>
              <a:r>
                <a:rPr lang="en-ID" sz="1400" b="1" i="1"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airu</a:t>
              </a:r>
              <a:r>
                <a:rPr lang="en-ID" sz="14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ID" sz="1400" b="1" i="1"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muhsa</a:t>
              </a:r>
              <a:r>
                <a:rPr lang="x-none" sz="14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n</a:t>
              </a:r>
              <a:endParaRPr lang="en-US" sz="14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perbuatan</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zina  oleh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laki-laki</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dan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perempuan</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yang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belum</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pernah</a:t>
              </a:r>
              <a:r>
                <a:rPr lang="en-US" sz="14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menikah</a:t>
              </a:r>
              <a:endParaRPr lang="en-ID" sz="1400" dirty="0">
                <a:solidFill>
                  <a:schemeClr val="bg1"/>
                </a:solidFill>
                <a:latin typeface="Candara" panose="020E0502030303020204" pitchFamily="34" charset="0"/>
              </a:endParaRPr>
            </a:p>
          </p:txBody>
        </p:sp>
      </p:grpSp>
      <p:sp>
        <p:nvSpPr>
          <p:cNvPr id="19" name="Rectangle: Rounded Corners 18">
            <a:extLst>
              <a:ext uri="{FF2B5EF4-FFF2-40B4-BE49-F238E27FC236}">
                <a16:creationId xmlns:a16="http://schemas.microsoft.com/office/drawing/2014/main" id="{EBD2A5D7-0EB9-6C6B-38F6-560B2FD4422F}"/>
              </a:ext>
            </a:extLst>
          </p:cNvPr>
          <p:cNvSpPr/>
          <p:nvPr/>
        </p:nvSpPr>
        <p:spPr>
          <a:xfrm>
            <a:off x="5411004" y="1865524"/>
            <a:ext cx="1406763" cy="534382"/>
          </a:xfrm>
          <a:prstGeom prst="roundRect">
            <a:avLst/>
          </a:prstGeom>
          <a:solidFill>
            <a:schemeClr val="bg1"/>
          </a:solidFill>
          <a:ln w="19050">
            <a:solidFill>
              <a:srgbClr val="9DD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5C4A"/>
                </a:solidFill>
                <a:latin typeface="Candara" panose="020E0502030303020204" pitchFamily="34" charset="0"/>
              </a:rPr>
              <a:t>Macam-Macam</a:t>
            </a:r>
            <a:r>
              <a:rPr lang="en-US" sz="1600" b="1" dirty="0">
                <a:solidFill>
                  <a:srgbClr val="005C4A"/>
                </a:solidFill>
                <a:latin typeface="Candara" panose="020E0502030303020204" pitchFamily="34" charset="0"/>
              </a:rPr>
              <a:t> Zina</a:t>
            </a:r>
            <a:endParaRPr lang="en-ID" sz="1600" b="1" dirty="0">
              <a:solidFill>
                <a:srgbClr val="005C4A"/>
              </a:solidFill>
              <a:latin typeface="Candara" panose="020E0502030303020204" pitchFamily="34" charset="0"/>
            </a:endParaRPr>
          </a:p>
        </p:txBody>
      </p:sp>
      <p:grpSp>
        <p:nvGrpSpPr>
          <p:cNvPr id="3" name="Group 2">
            <a:extLst>
              <a:ext uri="{FF2B5EF4-FFF2-40B4-BE49-F238E27FC236}">
                <a16:creationId xmlns:a16="http://schemas.microsoft.com/office/drawing/2014/main" id="{79D60A16-A99F-DA81-8B12-0308C0A0401C}"/>
              </a:ext>
            </a:extLst>
          </p:cNvPr>
          <p:cNvGrpSpPr/>
          <p:nvPr/>
        </p:nvGrpSpPr>
        <p:grpSpPr>
          <a:xfrm>
            <a:off x="4870645" y="3311027"/>
            <a:ext cx="1156976" cy="1136710"/>
            <a:chOff x="4864664" y="3322723"/>
            <a:chExt cx="1156976" cy="1136710"/>
          </a:xfrm>
        </p:grpSpPr>
        <p:sp>
          <p:nvSpPr>
            <p:cNvPr id="16" name="Oval 15">
              <a:extLst>
                <a:ext uri="{FF2B5EF4-FFF2-40B4-BE49-F238E27FC236}">
                  <a16:creationId xmlns:a16="http://schemas.microsoft.com/office/drawing/2014/main" id="{792AC076-EE6A-5F3E-C1CC-861CFB6E9D9F}"/>
                </a:ext>
              </a:extLst>
            </p:cNvPr>
            <p:cNvSpPr/>
            <p:nvPr/>
          </p:nvSpPr>
          <p:spPr>
            <a:xfrm>
              <a:off x="4864664" y="3322723"/>
              <a:ext cx="1156976" cy="1136710"/>
            </a:xfrm>
            <a:prstGeom prst="ellipse">
              <a:avLst/>
            </a:prstGeom>
            <a:solidFill>
              <a:schemeClr val="bg1"/>
            </a:solidFill>
            <a:ln>
              <a:solidFill>
                <a:srgbClr val="9DD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17" name="TextBox 16">
              <a:extLst>
                <a:ext uri="{FF2B5EF4-FFF2-40B4-BE49-F238E27FC236}">
                  <a16:creationId xmlns:a16="http://schemas.microsoft.com/office/drawing/2014/main" id="{57FD744B-08C4-56AE-FE4C-29A7DFFA1BFF}"/>
                </a:ext>
              </a:extLst>
            </p:cNvPr>
            <p:cNvSpPr txBox="1"/>
            <p:nvPr/>
          </p:nvSpPr>
          <p:spPr>
            <a:xfrm>
              <a:off x="4902935" y="3495768"/>
              <a:ext cx="1093253" cy="815608"/>
            </a:xfrm>
            <a:prstGeom prst="rect">
              <a:avLst/>
            </a:prstGeom>
            <a:noFill/>
            <a:ln w="19050">
              <a:noFill/>
            </a:ln>
          </p:spPr>
          <p:txBody>
            <a:bodyPr wrap="square" rtlCol="0">
              <a:spAutoFit/>
            </a:bodyPr>
            <a:lstStyle/>
            <a:p>
              <a:pPr algn="ctr">
                <a:spcAft>
                  <a:spcPts val="600"/>
                </a:spcAft>
              </a:pP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b="1"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hukuman</a:t>
              </a:r>
              <a:endParaRPr lang="en-US" sz="1400"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endParaRPr>
            </a:p>
            <a:p>
              <a:pPr algn="ctr">
                <a:spcAft>
                  <a:spcPts val="600"/>
                </a:spcAft>
              </a:pPr>
              <a:r>
                <a:rPr lang="en-US" sz="14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rajam</a:t>
              </a: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sampai</a:t>
              </a: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mati</a:t>
              </a:r>
              <a:endParaRPr lang="en-ID" sz="1400" dirty="0">
                <a:solidFill>
                  <a:srgbClr val="005C4A"/>
                </a:solidFill>
                <a:latin typeface="Candara" panose="020E0502030303020204" pitchFamily="34" charset="0"/>
              </a:endParaRPr>
            </a:p>
          </p:txBody>
        </p:sp>
      </p:grpSp>
      <p:grpSp>
        <p:nvGrpSpPr>
          <p:cNvPr id="2" name="Group 1">
            <a:extLst>
              <a:ext uri="{FF2B5EF4-FFF2-40B4-BE49-F238E27FC236}">
                <a16:creationId xmlns:a16="http://schemas.microsoft.com/office/drawing/2014/main" id="{6370B616-FEA4-394F-53BE-518F49115434}"/>
              </a:ext>
            </a:extLst>
          </p:cNvPr>
          <p:cNvGrpSpPr/>
          <p:nvPr/>
        </p:nvGrpSpPr>
        <p:grpSpPr>
          <a:xfrm>
            <a:off x="6240406" y="3311027"/>
            <a:ext cx="1156975" cy="1136710"/>
            <a:chOff x="6234425" y="3322723"/>
            <a:chExt cx="1156975" cy="1136710"/>
          </a:xfrm>
        </p:grpSpPr>
        <p:sp>
          <p:nvSpPr>
            <p:cNvPr id="14" name="Oval 13">
              <a:extLst>
                <a:ext uri="{FF2B5EF4-FFF2-40B4-BE49-F238E27FC236}">
                  <a16:creationId xmlns:a16="http://schemas.microsoft.com/office/drawing/2014/main" id="{4B007A32-BD83-B106-6C38-5E8B87B6C737}"/>
                </a:ext>
              </a:extLst>
            </p:cNvPr>
            <p:cNvSpPr/>
            <p:nvPr/>
          </p:nvSpPr>
          <p:spPr>
            <a:xfrm>
              <a:off x="6234425" y="3322723"/>
              <a:ext cx="1156975" cy="1136710"/>
            </a:xfrm>
            <a:prstGeom prst="ellipse">
              <a:avLst/>
            </a:prstGeom>
            <a:solidFill>
              <a:schemeClr val="bg1"/>
            </a:solidFill>
            <a:ln>
              <a:solidFill>
                <a:srgbClr val="9DD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15" name="TextBox 14">
              <a:extLst>
                <a:ext uri="{FF2B5EF4-FFF2-40B4-BE49-F238E27FC236}">
                  <a16:creationId xmlns:a16="http://schemas.microsoft.com/office/drawing/2014/main" id="{50737F00-F324-0B3B-5672-8A52728084FB}"/>
                </a:ext>
              </a:extLst>
            </p:cNvPr>
            <p:cNvSpPr txBox="1"/>
            <p:nvPr/>
          </p:nvSpPr>
          <p:spPr>
            <a:xfrm>
              <a:off x="6258172" y="3505908"/>
              <a:ext cx="1133228" cy="815608"/>
            </a:xfrm>
            <a:prstGeom prst="rect">
              <a:avLst/>
            </a:prstGeom>
            <a:noFill/>
            <a:ln w="19050">
              <a:noFill/>
            </a:ln>
          </p:spPr>
          <p:txBody>
            <a:bodyPr wrap="square" rtlCol="0">
              <a:spAutoFit/>
            </a:bodyPr>
            <a:lstStyle/>
            <a:p>
              <a:pPr algn="ctr">
                <a:spcAft>
                  <a:spcPts val="600"/>
                </a:spcAft>
              </a:pP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b="1"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hukuman</a:t>
              </a:r>
              <a:endParaRPr lang="en-US" sz="1400"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endParaRPr>
            </a:p>
            <a:p>
              <a:pPr algn="ctr">
                <a:spcAft>
                  <a:spcPts val="600"/>
                </a:spcAft>
              </a:pPr>
              <a:r>
                <a:rPr lang="en-US" sz="14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dera</a:t>
              </a: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1400"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seratus</a:t>
              </a:r>
              <a:r>
                <a:rPr lang="en-US" sz="1400"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kali</a:t>
              </a:r>
              <a:endParaRPr lang="en-ID" sz="1400" dirty="0">
                <a:solidFill>
                  <a:srgbClr val="005C4A"/>
                </a:solidFill>
                <a:latin typeface="Candara" panose="020E0502030303020204" pitchFamily="34" charset="0"/>
              </a:endParaRPr>
            </a:p>
          </p:txBody>
        </p:sp>
      </p:grpSp>
    </p:spTree>
    <p:extLst>
      <p:ext uri="{BB962C8B-B14F-4D97-AF65-F5344CB8AC3E}">
        <p14:creationId xmlns:p14="http://schemas.microsoft.com/office/powerpoint/2010/main" val="3614543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1000"/>
                                        <p:tgtEl>
                                          <p:spTgt spid="9"/>
                                        </p:tgtEl>
                                      </p:cBhvr>
                                    </p:animEffect>
                                  </p:childTnLst>
                                </p:cTn>
                              </p:par>
                            </p:childTnLst>
                          </p:cTn>
                        </p:par>
                        <p:par>
                          <p:cTn id="16" fill="hold">
                            <p:stCondLst>
                              <p:cond delay="2250"/>
                            </p:stCondLst>
                            <p:childTnLst>
                              <p:par>
                                <p:cTn id="17" presetID="16" presetClass="entr" presetSubtype="37" fill="hold" grpId="0" nodeType="after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barn(outVertical)">
                                      <p:cBhvr>
                                        <p:cTn id="19" dur="500"/>
                                        <p:tgtEl>
                                          <p:spTgt spid="19"/>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4000"/>
                            </p:stCondLst>
                            <p:childTnLst>
                              <p:par>
                                <p:cTn id="33" presetID="9"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dissolve">
                                      <p:cBhvr>
                                        <p:cTn id="35" dur="500"/>
                                        <p:tgtEl>
                                          <p:spTgt spid="3"/>
                                        </p:tgtEl>
                                      </p:cBhvr>
                                    </p:animEffect>
                                  </p:childTnLst>
                                </p:cTn>
                              </p:par>
                            </p:childTnLst>
                          </p:cTn>
                        </p:par>
                        <p:par>
                          <p:cTn id="36" fill="hold">
                            <p:stCondLst>
                              <p:cond delay="4500"/>
                            </p:stCondLst>
                            <p:childTnLst>
                              <p:par>
                                <p:cTn id="37" presetID="9"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dissolv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F24EA5C-378D-A881-83E2-0E6D2BFA035B}"/>
              </a:ext>
            </a:extLst>
          </p:cNvPr>
          <p:cNvGrpSpPr/>
          <p:nvPr/>
        </p:nvGrpSpPr>
        <p:grpSpPr>
          <a:xfrm>
            <a:off x="-2590800" y="-552450"/>
            <a:ext cx="11177720" cy="5785826"/>
            <a:chOff x="-3790601" y="-850219"/>
            <a:chExt cx="15412555" cy="7977866"/>
          </a:xfrm>
        </p:grpSpPr>
        <p:sp>
          <p:nvSpPr>
            <p:cNvPr id="39" name="Block Arc 38">
              <a:extLst>
                <a:ext uri="{FF2B5EF4-FFF2-40B4-BE49-F238E27FC236}">
                  <a16:creationId xmlns:a16="http://schemas.microsoft.com/office/drawing/2014/main" id="{F28D5EF4-96ED-F6D6-1F0B-EEF0DFDDED67}"/>
                </a:ext>
              </a:extLst>
            </p:cNvPr>
            <p:cNvSpPr/>
            <p:nvPr/>
          </p:nvSpPr>
          <p:spPr>
            <a:xfrm>
              <a:off x="-3790601" y="-850219"/>
              <a:ext cx="7977866" cy="7977866"/>
            </a:xfrm>
            <a:prstGeom prst="blockArc">
              <a:avLst>
                <a:gd name="adj1" fmla="val 18900000"/>
                <a:gd name="adj2" fmla="val 2700000"/>
                <a:gd name="adj3" fmla="val 271"/>
              </a:avLst>
            </a:prstGeom>
            <a:solidFill>
              <a:srgbClr val="005C4A"/>
            </a:solidFill>
            <a:ln w="76200">
              <a:solidFill>
                <a:srgbClr val="005C4A"/>
              </a:solidFill>
            </a:ln>
            <a:effectLst>
              <a:innerShdw blurRad="63500" dist="50800" dir="18900000">
                <a:prstClr val="black">
                  <a:alpha val="50000"/>
                </a:prstClr>
              </a:innerShdw>
            </a:effectLst>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Freeform: Shape 39">
              <a:extLst>
                <a:ext uri="{FF2B5EF4-FFF2-40B4-BE49-F238E27FC236}">
                  <a16:creationId xmlns:a16="http://schemas.microsoft.com/office/drawing/2014/main" id="{97A262DF-68CC-A1EA-3AF1-836A6FC91431}"/>
                </a:ext>
              </a:extLst>
            </p:cNvPr>
            <p:cNvSpPr/>
            <p:nvPr/>
          </p:nvSpPr>
          <p:spPr>
            <a:xfrm>
              <a:off x="3249051" y="485122"/>
              <a:ext cx="8372903" cy="624086"/>
            </a:xfrm>
            <a:custGeom>
              <a:avLst/>
              <a:gdLst>
                <a:gd name="connsiteX0" fmla="*/ 0 w 8372902"/>
                <a:gd name="connsiteY0" fmla="*/ 0 h 624086"/>
                <a:gd name="connsiteX1" fmla="*/ 8372902 w 8372902"/>
                <a:gd name="connsiteY1" fmla="*/ 0 h 624086"/>
                <a:gd name="connsiteX2" fmla="*/ 8372902 w 8372902"/>
                <a:gd name="connsiteY2" fmla="*/ 624086 h 624086"/>
                <a:gd name="connsiteX3" fmla="*/ 0 w 8372902"/>
                <a:gd name="connsiteY3" fmla="*/ 624086 h 624086"/>
                <a:gd name="connsiteX4" fmla="*/ 0 w 837290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2902" h="624086">
                  <a:moveTo>
                    <a:pt x="0" y="0"/>
                  </a:moveTo>
                  <a:lnTo>
                    <a:pt x="8372902" y="0"/>
                  </a:lnTo>
                  <a:lnTo>
                    <a:pt x="837290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Penegasan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hukuman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pelaku</a:t>
              </a:r>
              <a:r>
                <a:rPr lang="en-US" kern="1200" dirty="0">
                  <a:solidFill>
                    <a:srgbClr val="005C4A"/>
                  </a:solidFill>
                  <a:latin typeface="Candara" panose="020E0502030303020204" pitchFamily="34" charset="0"/>
                </a:rPr>
                <a:t> zina </a:t>
              </a:r>
              <a:r>
                <a:rPr lang="en-US" kern="1200" dirty="0" err="1">
                  <a:solidFill>
                    <a:srgbClr val="005C4A"/>
                  </a:solidFill>
                  <a:latin typeface="Candara" panose="020E0502030303020204" pitchFamily="34" charset="0"/>
                </a:rPr>
                <a:t>laki-laki</a:t>
              </a:r>
              <a:r>
                <a:rPr lang="en-US" kern="1200" dirty="0">
                  <a:solidFill>
                    <a:srgbClr val="005C4A"/>
                  </a:solidFill>
                  <a:latin typeface="Candara" panose="020E0502030303020204" pitchFamily="34" charset="0"/>
                </a:rPr>
                <a:t> dan </a:t>
              </a:r>
              <a:r>
                <a:rPr lang="en-US" kern="1200" dirty="0" err="1">
                  <a:solidFill>
                    <a:srgbClr val="005C4A"/>
                  </a:solidFill>
                  <a:latin typeface="Candara" panose="020E0502030303020204" pitchFamily="34" charset="0"/>
                </a:rPr>
                <a:t>perempuan</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1" name="Oval 40">
              <a:extLst>
                <a:ext uri="{FF2B5EF4-FFF2-40B4-BE49-F238E27FC236}">
                  <a16:creationId xmlns:a16="http://schemas.microsoft.com/office/drawing/2014/main" id="{AA3D00D1-FDAC-CE4D-5F11-0E74C634FB41}"/>
                </a:ext>
              </a:extLst>
            </p:cNvPr>
            <p:cNvSpPr/>
            <p:nvPr/>
          </p:nvSpPr>
          <p:spPr>
            <a:xfrm>
              <a:off x="2934893" y="408926"/>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1</a:t>
              </a:r>
              <a:endParaRPr lang="en-ID" b="1" dirty="0">
                <a:solidFill>
                  <a:schemeClr val="bg1"/>
                </a:solidFill>
                <a:latin typeface="Candara" panose="020E0502030303020204" pitchFamily="34" charset="0"/>
              </a:endParaRPr>
            </a:p>
          </p:txBody>
        </p:sp>
        <p:sp>
          <p:nvSpPr>
            <p:cNvPr id="42" name="Freeform: Shape 41">
              <a:extLst>
                <a:ext uri="{FF2B5EF4-FFF2-40B4-BE49-F238E27FC236}">
                  <a16:creationId xmlns:a16="http://schemas.microsoft.com/office/drawing/2014/main" id="{7EC0B509-5468-BA69-D55B-8EF9349D0609}"/>
                </a:ext>
              </a:extLst>
            </p:cNvPr>
            <p:cNvSpPr/>
            <p:nvPr/>
          </p:nvSpPr>
          <p:spPr>
            <a:xfrm>
              <a:off x="3772472" y="1421132"/>
              <a:ext cx="7839418"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Hukuman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pezina</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sudah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menikah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dirajam</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sampai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mati</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3" name="Oval 42">
              <a:extLst>
                <a:ext uri="{FF2B5EF4-FFF2-40B4-BE49-F238E27FC236}">
                  <a16:creationId xmlns:a16="http://schemas.microsoft.com/office/drawing/2014/main" id="{650EBF81-80F5-1478-4F5A-9601DD963312}"/>
                </a:ext>
              </a:extLst>
            </p:cNvPr>
            <p:cNvSpPr/>
            <p:nvPr/>
          </p:nvSpPr>
          <p:spPr>
            <a:xfrm>
              <a:off x="3510164" y="1344937"/>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2</a:t>
              </a:r>
              <a:endParaRPr lang="en-ID" b="1" dirty="0">
                <a:solidFill>
                  <a:schemeClr val="bg1"/>
                </a:solidFill>
                <a:latin typeface="Candara" panose="020E0502030303020204" pitchFamily="34" charset="0"/>
              </a:endParaRPr>
            </a:p>
          </p:txBody>
        </p:sp>
        <p:sp>
          <p:nvSpPr>
            <p:cNvPr id="44" name="Freeform: Shape 43">
              <a:extLst>
                <a:ext uri="{FF2B5EF4-FFF2-40B4-BE49-F238E27FC236}">
                  <a16:creationId xmlns:a16="http://schemas.microsoft.com/office/drawing/2014/main" id="{AAB0338E-40C6-ED24-8C4B-7448F9343644}"/>
                </a:ext>
              </a:extLst>
            </p:cNvPr>
            <p:cNvSpPr/>
            <p:nvPr/>
          </p:nvSpPr>
          <p:spPr>
            <a:xfrm>
              <a:off x="4007215" y="2357145"/>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Hukuman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pezina</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belum</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pernah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menikah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didera</a:t>
              </a:r>
              <a:r>
                <a:rPr lang="en-US" kern="1200" dirty="0">
                  <a:solidFill>
                    <a:srgbClr val="005C4A"/>
                  </a:solidFill>
                  <a:latin typeface="Candara" panose="020E0502030303020204" pitchFamily="34" charset="0"/>
                </a:rPr>
                <a:t> 100 kali.</a:t>
              </a:r>
              <a:endParaRPr lang="en-ID" kern="1200" dirty="0">
                <a:solidFill>
                  <a:srgbClr val="005C4A"/>
                </a:solidFill>
                <a:latin typeface="Candara" panose="020E0502030303020204" pitchFamily="34" charset="0"/>
              </a:endParaRPr>
            </a:p>
          </p:txBody>
        </p:sp>
        <p:sp>
          <p:nvSpPr>
            <p:cNvPr id="45" name="Oval 44">
              <a:extLst>
                <a:ext uri="{FF2B5EF4-FFF2-40B4-BE49-F238E27FC236}">
                  <a16:creationId xmlns:a16="http://schemas.microsoft.com/office/drawing/2014/main" id="{AB91DAA8-A37F-CD33-43E9-641677C919DE}"/>
                </a:ext>
              </a:extLst>
            </p:cNvPr>
            <p:cNvSpPr/>
            <p:nvPr/>
          </p:nvSpPr>
          <p:spPr>
            <a:xfrm>
              <a:off x="3744908" y="2280949"/>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3</a:t>
              </a:r>
              <a:endParaRPr lang="en-ID" b="1" dirty="0">
                <a:solidFill>
                  <a:schemeClr val="bg1"/>
                </a:solidFill>
                <a:latin typeface="Candara" panose="020E0502030303020204" pitchFamily="34" charset="0"/>
              </a:endParaRPr>
            </a:p>
          </p:txBody>
        </p:sp>
        <p:sp>
          <p:nvSpPr>
            <p:cNvPr id="46" name="Freeform: Shape 45">
              <a:extLst>
                <a:ext uri="{FF2B5EF4-FFF2-40B4-BE49-F238E27FC236}">
                  <a16:creationId xmlns:a16="http://schemas.microsoft.com/office/drawing/2014/main" id="{46FB96A2-85D1-0F0E-7DDE-C22E22A848D7}"/>
                </a:ext>
              </a:extLst>
            </p:cNvPr>
            <p:cNvSpPr/>
            <p:nvPr/>
          </p:nvSpPr>
          <p:spPr>
            <a:xfrm>
              <a:off x="4007215" y="3292563"/>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Jangan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ada</a:t>
              </a:r>
              <a:r>
                <a:rPr lang="en-US" kern="1200" dirty="0">
                  <a:solidFill>
                    <a:srgbClr val="005C4A"/>
                  </a:solidFill>
                  <a:latin typeface="Candara" panose="020E0502030303020204" pitchFamily="34" charset="0"/>
                </a:rPr>
                <a:t> rasa </a:t>
              </a:r>
              <a:r>
                <a:rPr lang="en-US" kern="1200" dirty="0" err="1">
                  <a:solidFill>
                    <a:srgbClr val="005C4A"/>
                  </a:solidFill>
                  <a:latin typeface="Candara" panose="020E0502030303020204" pitchFamily="34" charset="0"/>
                </a:rPr>
                <a:t>kasihan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dalam</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pelaksanaan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hukuman</a:t>
              </a:r>
              <a:r>
                <a:rPr lang="en-US" kern="1200" dirty="0">
                  <a:solidFill>
                    <a:srgbClr val="005C4A"/>
                  </a:solidFill>
                  <a:latin typeface="Candara" panose="020E0502030303020204" pitchFamily="34" charset="0"/>
                </a:rPr>
                <a:t> zina.</a:t>
              </a:r>
              <a:endParaRPr lang="en-ID" kern="1200" dirty="0">
                <a:solidFill>
                  <a:srgbClr val="005C4A"/>
                </a:solidFill>
              </a:endParaRPr>
            </a:p>
          </p:txBody>
        </p:sp>
        <p:sp>
          <p:nvSpPr>
            <p:cNvPr id="47" name="Oval 46">
              <a:extLst>
                <a:ext uri="{FF2B5EF4-FFF2-40B4-BE49-F238E27FC236}">
                  <a16:creationId xmlns:a16="http://schemas.microsoft.com/office/drawing/2014/main" id="{D338C1C1-5843-49CF-7E4C-DE86EE156505}"/>
                </a:ext>
              </a:extLst>
            </p:cNvPr>
            <p:cNvSpPr/>
            <p:nvPr/>
          </p:nvSpPr>
          <p:spPr>
            <a:xfrm>
              <a:off x="3744908" y="3216368"/>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4</a:t>
              </a:r>
              <a:endParaRPr lang="en-ID" b="1" dirty="0">
                <a:solidFill>
                  <a:schemeClr val="bg1"/>
                </a:solidFill>
                <a:latin typeface="Candara" panose="020E0502030303020204" pitchFamily="34" charset="0"/>
              </a:endParaRPr>
            </a:p>
          </p:txBody>
        </p:sp>
        <p:sp>
          <p:nvSpPr>
            <p:cNvPr id="48" name="Freeform: Shape 47">
              <a:extLst>
                <a:ext uri="{FF2B5EF4-FFF2-40B4-BE49-F238E27FC236}">
                  <a16:creationId xmlns:a16="http://schemas.microsoft.com/office/drawing/2014/main" id="{98D38E0B-FC6A-5BE9-16F7-872BD9A5E1A2}"/>
                </a:ext>
              </a:extLst>
            </p:cNvPr>
            <p:cNvSpPr/>
            <p:nvPr/>
          </p:nvSpPr>
          <p:spPr>
            <a:xfrm>
              <a:off x="3772472" y="4228576"/>
              <a:ext cx="7839418"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Hukuman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pezina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harus</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berdasarkan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bukti</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kuat</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49" name="Oval 48">
              <a:extLst>
                <a:ext uri="{FF2B5EF4-FFF2-40B4-BE49-F238E27FC236}">
                  <a16:creationId xmlns:a16="http://schemas.microsoft.com/office/drawing/2014/main" id="{50980B70-7518-3913-4D8E-5327570F9711}"/>
                </a:ext>
              </a:extLst>
            </p:cNvPr>
            <p:cNvSpPr/>
            <p:nvPr/>
          </p:nvSpPr>
          <p:spPr>
            <a:xfrm>
              <a:off x="3510164" y="4152380"/>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5</a:t>
              </a:r>
              <a:endParaRPr lang="en-ID" b="1" dirty="0">
                <a:solidFill>
                  <a:schemeClr val="bg1"/>
                </a:solidFill>
                <a:latin typeface="Candara" panose="020E0502030303020204" pitchFamily="34" charset="0"/>
              </a:endParaRPr>
            </a:p>
          </p:txBody>
        </p:sp>
        <p:sp>
          <p:nvSpPr>
            <p:cNvPr id="50" name="Freeform: Shape 49">
              <a:extLst>
                <a:ext uri="{FF2B5EF4-FFF2-40B4-BE49-F238E27FC236}">
                  <a16:creationId xmlns:a16="http://schemas.microsoft.com/office/drawing/2014/main" id="{D4F181AD-FFBC-DB11-E738-E3E0ADED413E}"/>
                </a:ext>
              </a:extLst>
            </p:cNvPr>
            <p:cNvSpPr/>
            <p:nvPr/>
          </p:nvSpPr>
          <p:spPr>
            <a:xfrm>
              <a:off x="3259118" y="5164588"/>
              <a:ext cx="8352773" cy="624086"/>
            </a:xfrm>
            <a:custGeom>
              <a:avLst/>
              <a:gdLst>
                <a:gd name="connsiteX0" fmla="*/ 0 w 8352772"/>
                <a:gd name="connsiteY0" fmla="*/ 0 h 624086"/>
                <a:gd name="connsiteX1" fmla="*/ 8352772 w 8352772"/>
                <a:gd name="connsiteY1" fmla="*/ 0 h 624086"/>
                <a:gd name="connsiteX2" fmla="*/ 8352772 w 8352772"/>
                <a:gd name="connsiteY2" fmla="*/ 624086 h 624086"/>
                <a:gd name="connsiteX3" fmla="*/ 0 w 8352772"/>
                <a:gd name="connsiteY3" fmla="*/ 624086 h 624086"/>
                <a:gd name="connsiteX4" fmla="*/ 0 w 835277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2772" h="624086">
                  <a:moveTo>
                    <a:pt x="0" y="0"/>
                  </a:moveTo>
                  <a:lnTo>
                    <a:pt x="8352772" y="0"/>
                  </a:lnTo>
                  <a:lnTo>
                    <a:pt x="835277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a:solidFill>
                    <a:srgbClr val="005C4A"/>
                  </a:solidFill>
                  <a:latin typeface="Candara" panose="020E0502030303020204" pitchFamily="34" charset="0"/>
                </a:rPr>
                <a:t>Bukti </a:t>
              </a:r>
              <a:r>
                <a:rPr lang="en-US" kern="1200" dirty="0" err="1">
                  <a:solidFill>
                    <a:srgbClr val="005C4A"/>
                  </a:solidFill>
                  <a:latin typeface="Candara" panose="020E0502030303020204" pitchFamily="34" charset="0"/>
                </a:rPr>
                <a:t>perilaku</a:t>
              </a:r>
              <a:r>
                <a:rPr lang="en-US" kern="1200" dirty="0">
                  <a:solidFill>
                    <a:srgbClr val="005C4A"/>
                  </a:solidFill>
                  <a:latin typeface="Candara" panose="020E0502030303020204" pitchFamily="34" charset="0"/>
                </a:rPr>
                <a:t> zina </a:t>
              </a:r>
              <a:r>
                <a:rPr lang="en-US" kern="1200" dirty="0" err="1">
                  <a:solidFill>
                    <a:srgbClr val="005C4A"/>
                  </a:solidFill>
                  <a:latin typeface="Candara" panose="020E0502030303020204" pitchFamily="34" charset="0"/>
                </a:rPr>
                <a:t>antara</a:t>
              </a:r>
              <a:r>
                <a:rPr lang="en-US" kern="1200" dirty="0">
                  <a:solidFill>
                    <a:srgbClr val="005C4A"/>
                  </a:solidFill>
                  <a:latin typeface="Candara" panose="020E0502030303020204" pitchFamily="34" charset="0"/>
                </a:rPr>
                <a:t> lain </a:t>
              </a:r>
              <a:r>
                <a:rPr lang="en-US" kern="1200" dirty="0" err="1">
                  <a:solidFill>
                    <a:srgbClr val="005C4A"/>
                  </a:solidFill>
                  <a:latin typeface="Candara" panose="020E0502030303020204" pitchFamily="34" charset="0"/>
                </a:rPr>
                <a:t>pengakuan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pelaku</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atau</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kehamilan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pihak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perempuan</a:t>
              </a:r>
              <a:r>
                <a:rPr lang="en-US" kern="1200" dirty="0">
                  <a:solidFill>
                    <a:srgbClr val="005C4A"/>
                  </a:solidFill>
                  <a:latin typeface="Candara" panose="020E0502030303020204" pitchFamily="34" charset="0"/>
                </a:rPr>
                <a:t>.</a:t>
              </a:r>
              <a:endParaRPr lang="en-ID" kern="1200" dirty="0">
                <a:solidFill>
                  <a:srgbClr val="005C4A"/>
                </a:solidFill>
                <a:latin typeface="Candara" panose="020E0502030303020204" pitchFamily="34" charset="0"/>
              </a:endParaRPr>
            </a:p>
          </p:txBody>
        </p:sp>
        <p:sp>
          <p:nvSpPr>
            <p:cNvPr id="51" name="Oval 50">
              <a:extLst>
                <a:ext uri="{FF2B5EF4-FFF2-40B4-BE49-F238E27FC236}">
                  <a16:creationId xmlns:a16="http://schemas.microsoft.com/office/drawing/2014/main" id="{92CF51F5-6F0D-9511-2637-FA4D8F01E85F}"/>
                </a:ext>
              </a:extLst>
            </p:cNvPr>
            <p:cNvSpPr/>
            <p:nvPr/>
          </p:nvSpPr>
          <p:spPr>
            <a:xfrm>
              <a:off x="3028561" y="5078461"/>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b="1" dirty="0">
                  <a:solidFill>
                    <a:schemeClr val="bg1"/>
                  </a:solidFill>
                  <a:latin typeface="Candara" panose="020E0502030303020204" pitchFamily="34" charset="0"/>
                </a:rPr>
                <a:t>6</a:t>
              </a:r>
              <a:endParaRPr lang="en-ID" b="1" dirty="0">
                <a:solidFill>
                  <a:schemeClr val="bg1"/>
                </a:solidFill>
                <a:latin typeface="Candara" panose="020E0502030303020204" pitchFamily="34" charset="0"/>
              </a:endParaRPr>
            </a:p>
          </p:txBody>
        </p:sp>
      </p:grpSp>
      <p:sp>
        <p:nvSpPr>
          <p:cNvPr id="52" name="TextBox 51">
            <a:hlinkClick r:id="rId2" action="ppaction://hlinksldjump"/>
            <a:extLst>
              <a:ext uri="{FF2B5EF4-FFF2-40B4-BE49-F238E27FC236}">
                <a16:creationId xmlns:a16="http://schemas.microsoft.com/office/drawing/2014/main" id="{62BB3A72-D830-B854-7B23-FB47C97D208C}"/>
              </a:ext>
            </a:extLst>
          </p:cNvPr>
          <p:cNvSpPr txBox="1"/>
          <p:nvPr/>
        </p:nvSpPr>
        <p:spPr>
          <a:xfrm>
            <a:off x="71244" y="1967020"/>
            <a:ext cx="2661367" cy="757130"/>
          </a:xfrm>
          <a:prstGeom prst="rect">
            <a:avLst/>
          </a:prstGeom>
          <a:noFill/>
          <a:ln>
            <a:noFill/>
          </a:ln>
        </p:spPr>
        <p:txBody>
          <a:bodyPr wrap="square">
            <a:spAutoFit/>
          </a:bodyPr>
          <a:lstStyle/>
          <a:p>
            <a:pPr algn="ctr" defTabSz="1066800">
              <a:lnSpc>
                <a:spcPct val="90000"/>
              </a:lnSpc>
              <a:spcBef>
                <a:spcPct val="0"/>
              </a:spcBef>
            </a:pPr>
            <a:r>
              <a:rPr lang="en-ID" sz="2400" b="1" kern="1200" dirty="0">
                <a:solidFill>
                  <a:srgbClr val="005C4A"/>
                </a:solidFill>
                <a:latin typeface="Candara" panose="020E0502030303020204" pitchFamily="34" charset="0"/>
              </a:rPr>
              <a:t>Isi dan </a:t>
            </a:r>
            <a:r>
              <a:rPr lang="en-ID" sz="2400" b="1" kern="1200" dirty="0" err="1">
                <a:solidFill>
                  <a:srgbClr val="005C4A"/>
                </a:solidFill>
                <a:latin typeface="Candara" panose="020E0502030303020204" pitchFamily="34" charset="0"/>
              </a:rPr>
              <a:t>Kandungan</a:t>
            </a:r>
            <a:r>
              <a:rPr lang="en-ID" sz="2400" b="1" dirty="0">
                <a:solidFill>
                  <a:srgbClr val="005C4A"/>
                </a:solidFill>
                <a:latin typeface="Candara" panose="020E0502030303020204" pitchFamily="34" charset="0"/>
              </a:rPr>
              <a:t> Q.S. An-</a:t>
            </a:r>
            <a:r>
              <a:rPr lang="en-ID" sz="2400" b="1" dirty="0" err="1">
                <a:solidFill>
                  <a:srgbClr val="005C4A"/>
                </a:solidFill>
                <a:latin typeface="Candara" panose="020E0502030303020204" pitchFamily="34" charset="0"/>
              </a:rPr>
              <a:t>Nūr</a:t>
            </a:r>
            <a:r>
              <a:rPr lang="en-ID" sz="2400" b="1" dirty="0">
                <a:solidFill>
                  <a:srgbClr val="005C4A"/>
                </a:solidFill>
                <a:latin typeface="Candara" panose="020E0502030303020204" pitchFamily="34" charset="0"/>
              </a:rPr>
              <a:t>/24: 2</a:t>
            </a:r>
            <a:endParaRPr lang="en-ID" sz="2400" kern="12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3200106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47120" y="243091"/>
            <a:ext cx="2425276" cy="957060"/>
            <a:chOff x="147120" y="243091"/>
            <a:chExt cx="2425276" cy="957060"/>
          </a:xfrm>
        </p:grpSpPr>
        <p:pic>
          <p:nvPicPr>
            <p:cNvPr id="35" name="Picture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97" y="243091"/>
              <a:ext cx="2422799" cy="957060"/>
            </a:xfrm>
            <a:prstGeom prst="rect">
              <a:avLst/>
            </a:prstGeom>
          </p:spPr>
        </p:pic>
        <p:sp>
          <p:nvSpPr>
            <p:cNvPr id="36" name="Rectangle 35">
              <a:hlinkClick r:id="rId3" action="ppaction://hlinksldjump"/>
            </p:cNvPr>
            <p:cNvSpPr/>
            <p:nvPr/>
          </p:nvSpPr>
          <p:spPr>
            <a:xfrm>
              <a:off x="147120" y="351922"/>
              <a:ext cx="2231899"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Perilaku</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Cerminan</a:t>
              </a:r>
              <a:endParaRPr lang="en-US" b="1" dirty="0">
                <a:solidFill>
                  <a:srgbClr val="005C4A"/>
                </a:solidFill>
                <a:latin typeface="Candara" panose="020E0502030303020204" pitchFamily="34" charset="0"/>
              </a:endParaRPr>
            </a:p>
            <a:p>
              <a:pPr algn="ctr"/>
              <a:r>
                <a:rPr lang="en-ID" sz="1800" b="1" dirty="0">
                  <a:solidFill>
                    <a:srgbClr val="005C4A"/>
                  </a:solidFill>
                  <a:latin typeface="Candara" panose="020E0502030303020204" pitchFamily="34" charset="0"/>
                </a:rPr>
                <a:t>Q.S. An-</a:t>
              </a:r>
              <a:r>
                <a:rPr lang="en-ID" sz="1800" b="1" dirty="0" err="1">
                  <a:solidFill>
                    <a:srgbClr val="005C4A"/>
                  </a:solidFill>
                  <a:latin typeface="Candara" panose="020E0502030303020204" pitchFamily="34" charset="0"/>
                </a:rPr>
                <a:t>Nūr</a:t>
              </a:r>
              <a:r>
                <a:rPr lang="en-ID" sz="1800" b="1" dirty="0">
                  <a:solidFill>
                    <a:srgbClr val="005C4A"/>
                  </a:solidFill>
                  <a:latin typeface="Candara" panose="020E0502030303020204" pitchFamily="34" charset="0"/>
                </a:rPr>
                <a:t>/24: 2</a:t>
              </a:r>
              <a:endParaRPr lang="en-ID" dirty="0">
                <a:solidFill>
                  <a:srgbClr val="005C4A"/>
                </a:solidFill>
                <a:latin typeface="Candara" panose="020E0502030303020204" pitchFamily="34" charset="0"/>
              </a:endParaRPr>
            </a:p>
          </p:txBody>
        </p:sp>
      </p:grpSp>
      <p:grpSp>
        <p:nvGrpSpPr>
          <p:cNvPr id="41" name="Group 40">
            <a:extLst>
              <a:ext uri="{FF2B5EF4-FFF2-40B4-BE49-F238E27FC236}">
                <a16:creationId xmlns:a16="http://schemas.microsoft.com/office/drawing/2014/main" id="{821F3112-E99D-814F-A02D-79FF4848EAA0}"/>
              </a:ext>
            </a:extLst>
          </p:cNvPr>
          <p:cNvGrpSpPr/>
          <p:nvPr/>
        </p:nvGrpSpPr>
        <p:grpSpPr>
          <a:xfrm>
            <a:off x="1371600" y="1756736"/>
            <a:ext cx="4780158" cy="1630027"/>
            <a:chOff x="1200966" y="1977162"/>
            <a:chExt cx="6669505" cy="2274292"/>
          </a:xfrm>
        </p:grpSpPr>
        <p:grpSp>
          <p:nvGrpSpPr>
            <p:cNvPr id="42" name="Group 41">
              <a:extLst>
                <a:ext uri="{FF2B5EF4-FFF2-40B4-BE49-F238E27FC236}">
                  <a16:creationId xmlns:a16="http://schemas.microsoft.com/office/drawing/2014/main" id="{FDD6D535-FF89-6568-A635-EA9945364752}"/>
                </a:ext>
              </a:extLst>
            </p:cNvPr>
            <p:cNvGrpSpPr/>
            <p:nvPr/>
          </p:nvGrpSpPr>
          <p:grpSpPr>
            <a:xfrm>
              <a:off x="1200966" y="1977162"/>
              <a:ext cx="6669505" cy="2274292"/>
              <a:chOff x="468902" y="1826412"/>
              <a:chExt cx="7187384" cy="2479543"/>
            </a:xfrm>
          </p:grpSpPr>
          <p:grpSp>
            <p:nvGrpSpPr>
              <p:cNvPr id="44" name="Group 43">
                <a:extLst>
                  <a:ext uri="{FF2B5EF4-FFF2-40B4-BE49-F238E27FC236}">
                    <a16:creationId xmlns:a16="http://schemas.microsoft.com/office/drawing/2014/main" id="{117A21B4-CBFD-95B0-9A98-4EE73AAF466A}"/>
                  </a:ext>
                </a:extLst>
              </p:cNvPr>
              <p:cNvGrpSpPr/>
              <p:nvPr/>
            </p:nvGrpSpPr>
            <p:grpSpPr>
              <a:xfrm flipH="1">
                <a:off x="468902" y="1826412"/>
                <a:ext cx="7187384" cy="2479543"/>
                <a:chOff x="2554515" y="776671"/>
                <a:chExt cx="8030438" cy="2770384"/>
              </a:xfrm>
            </p:grpSpPr>
            <p:sp>
              <p:nvSpPr>
                <p:cNvPr id="46" name="Arrow: Pentagon 45">
                  <a:extLst>
                    <a:ext uri="{FF2B5EF4-FFF2-40B4-BE49-F238E27FC236}">
                      <a16:creationId xmlns:a16="http://schemas.microsoft.com/office/drawing/2014/main" id="{0283298F-3182-75A5-29DB-A76A5D7AE87D}"/>
                    </a:ext>
                  </a:extLst>
                </p:cNvPr>
                <p:cNvSpPr/>
                <p:nvPr/>
              </p:nvSpPr>
              <p:spPr>
                <a:xfrm>
                  <a:off x="2554515" y="1461740"/>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chemeClr val="bg1"/>
                    </a:solidFill>
                    <a:latin typeface="Candara" panose="020E0502030303020204" pitchFamily="34" charset="0"/>
                  </a:endParaRPr>
                </a:p>
              </p:txBody>
            </p:sp>
            <p:sp>
              <p:nvSpPr>
                <p:cNvPr id="47" name="Oval 46">
                  <a:extLst>
                    <a:ext uri="{FF2B5EF4-FFF2-40B4-BE49-F238E27FC236}">
                      <a16:creationId xmlns:a16="http://schemas.microsoft.com/office/drawing/2014/main" id="{E8E82550-5ED8-1BE1-AFC9-745CC6029957}"/>
                    </a:ext>
                  </a:extLst>
                </p:cNvPr>
                <p:cNvSpPr/>
                <p:nvPr/>
              </p:nvSpPr>
              <p:spPr>
                <a:xfrm flipH="1">
                  <a:off x="7779656" y="776671"/>
                  <a:ext cx="2805297" cy="2770384"/>
                </a:xfrm>
                <a:prstGeom prst="ellipse">
                  <a:avLst/>
                </a:prstGeom>
                <a:blipFill>
                  <a:blip r:embed="rId4"/>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45" name="TextBox 44">
                <a:extLst>
                  <a:ext uri="{FF2B5EF4-FFF2-40B4-BE49-F238E27FC236}">
                    <a16:creationId xmlns:a16="http://schemas.microsoft.com/office/drawing/2014/main" id="{880D74EC-61AE-7E52-1E45-4195A5CCEE34}"/>
                  </a:ext>
                </a:extLst>
              </p:cNvPr>
              <p:cNvSpPr txBox="1"/>
              <p:nvPr/>
            </p:nvSpPr>
            <p:spPr>
              <a:xfrm>
                <a:off x="3000523" y="2607936"/>
                <a:ext cx="4650072" cy="983177"/>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menegakkan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hukum</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seadil-adilnya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tanpa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pandang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bulu</a:t>
                </a:r>
                <a:endParaRPr lang="en-ID" dirty="0">
                  <a:solidFill>
                    <a:srgbClr val="005C4A"/>
                  </a:solidFill>
                  <a:latin typeface="Candara" panose="020E0502030303020204" pitchFamily="34" charset="0"/>
                </a:endParaRPr>
              </a:p>
            </p:txBody>
          </p:sp>
        </p:grpSp>
        <p:sp>
          <p:nvSpPr>
            <p:cNvPr id="43" name="TextBox 42">
              <a:extLst>
                <a:ext uri="{FF2B5EF4-FFF2-40B4-BE49-F238E27FC236}">
                  <a16:creationId xmlns:a16="http://schemas.microsoft.com/office/drawing/2014/main" id="{ADDF9550-7B7D-69EC-DFA5-B04299C97733}"/>
                </a:ext>
              </a:extLst>
            </p:cNvPr>
            <p:cNvSpPr txBox="1"/>
            <p:nvPr/>
          </p:nvSpPr>
          <p:spPr>
            <a:xfrm>
              <a:off x="1440012" y="3672430"/>
              <a:ext cx="1955515"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pixabay.com</a:t>
              </a:r>
              <a:endParaRPr lang="en-ID" sz="1000" dirty="0">
                <a:solidFill>
                  <a:schemeClr val="bg1"/>
                </a:solidFill>
              </a:endParaRPr>
            </a:p>
          </p:txBody>
        </p:sp>
      </p:grpSp>
      <p:grpSp>
        <p:nvGrpSpPr>
          <p:cNvPr id="48" name="Group 47">
            <a:extLst>
              <a:ext uri="{FF2B5EF4-FFF2-40B4-BE49-F238E27FC236}">
                <a16:creationId xmlns:a16="http://schemas.microsoft.com/office/drawing/2014/main" id="{CDAEECC5-65F8-A1A9-4C91-27FB250C096A}"/>
              </a:ext>
            </a:extLst>
          </p:cNvPr>
          <p:cNvGrpSpPr/>
          <p:nvPr/>
        </p:nvGrpSpPr>
        <p:grpSpPr>
          <a:xfrm>
            <a:off x="3619108" y="865523"/>
            <a:ext cx="4800091" cy="1630027"/>
            <a:chOff x="4321528" y="791763"/>
            <a:chExt cx="6697318" cy="2274292"/>
          </a:xfrm>
        </p:grpSpPr>
        <p:grpSp>
          <p:nvGrpSpPr>
            <p:cNvPr id="49" name="Group 48">
              <a:extLst>
                <a:ext uri="{FF2B5EF4-FFF2-40B4-BE49-F238E27FC236}">
                  <a16:creationId xmlns:a16="http://schemas.microsoft.com/office/drawing/2014/main" id="{F5F54C0A-FA2E-954F-179F-6C84A3A66485}"/>
                </a:ext>
              </a:extLst>
            </p:cNvPr>
            <p:cNvGrpSpPr/>
            <p:nvPr/>
          </p:nvGrpSpPr>
          <p:grpSpPr>
            <a:xfrm>
              <a:off x="4321528" y="791763"/>
              <a:ext cx="6697318" cy="2274292"/>
              <a:chOff x="2554514" y="763845"/>
              <a:chExt cx="8063926" cy="2770384"/>
            </a:xfrm>
          </p:grpSpPr>
          <p:sp>
            <p:nvSpPr>
              <p:cNvPr id="52" name="Arrow: Pentagon 51">
                <a:extLst>
                  <a:ext uri="{FF2B5EF4-FFF2-40B4-BE49-F238E27FC236}">
                    <a16:creationId xmlns:a16="http://schemas.microsoft.com/office/drawing/2014/main" id="{A6276924-30F5-5391-0CBD-326A0FFDBA49}"/>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rgbClr val="005C4A"/>
                  </a:solidFill>
                  <a:latin typeface="Candara" panose="020E0502030303020204" pitchFamily="34" charset="0"/>
                </a:endParaRPr>
              </a:p>
            </p:txBody>
          </p:sp>
          <p:sp>
            <p:nvSpPr>
              <p:cNvPr id="53" name="Oval 52">
                <a:extLst>
                  <a:ext uri="{FF2B5EF4-FFF2-40B4-BE49-F238E27FC236}">
                    <a16:creationId xmlns:a16="http://schemas.microsoft.com/office/drawing/2014/main" id="{E61595D6-EA2F-31E4-2ED2-077549FF2B53}"/>
                  </a:ext>
                </a:extLst>
              </p:cNvPr>
              <p:cNvSpPr/>
              <p:nvPr/>
            </p:nvSpPr>
            <p:spPr>
              <a:xfrm>
                <a:off x="7779656" y="763845"/>
                <a:ext cx="2838784" cy="2770384"/>
              </a:xfrm>
              <a:prstGeom prst="ellipse">
                <a:avLst/>
              </a:prstGeom>
              <a:blipFill dpi="0" rotWithShape="1">
                <a:blip r:embed="rId5"/>
                <a:srcRect/>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0" name="TextBox 49">
              <a:extLst>
                <a:ext uri="{FF2B5EF4-FFF2-40B4-BE49-F238E27FC236}">
                  <a16:creationId xmlns:a16="http://schemas.microsoft.com/office/drawing/2014/main" id="{452348B3-475B-E214-8512-DF33A999A642}"/>
                </a:ext>
              </a:extLst>
            </p:cNvPr>
            <p:cNvSpPr txBox="1"/>
            <p:nvPr/>
          </p:nvSpPr>
          <p:spPr>
            <a:xfrm>
              <a:off x="4321529" y="1471286"/>
              <a:ext cx="4339628" cy="901792"/>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takut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mendekati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perbuatan</a:t>
              </a:r>
              <a:r>
                <a:rPr lang="en-US" dirty="0">
                  <a:solidFill>
                    <a:srgbClr val="005C4A"/>
                  </a:solidFill>
                  <a:latin typeface="Candara" panose="020E0502030303020204" pitchFamily="34" charset="0"/>
                </a:rPr>
                <a:t> zina</a:t>
              </a:r>
              <a:endParaRPr lang="en-ID" dirty="0">
                <a:solidFill>
                  <a:srgbClr val="005C4A"/>
                </a:solidFill>
                <a:latin typeface="Candara" panose="020E0502030303020204" pitchFamily="34" charset="0"/>
              </a:endParaRPr>
            </a:p>
          </p:txBody>
        </p:sp>
        <p:sp>
          <p:nvSpPr>
            <p:cNvPr id="51" name="TextBox 50">
              <a:extLst>
                <a:ext uri="{FF2B5EF4-FFF2-40B4-BE49-F238E27FC236}">
                  <a16:creationId xmlns:a16="http://schemas.microsoft.com/office/drawing/2014/main" id="{8761A33B-82AA-A1A2-3CC5-73E809A8C764}"/>
                </a:ext>
              </a:extLst>
            </p:cNvPr>
            <p:cNvSpPr txBox="1"/>
            <p:nvPr/>
          </p:nvSpPr>
          <p:spPr>
            <a:xfrm>
              <a:off x="8946904" y="2469116"/>
              <a:ext cx="1880412" cy="343539"/>
            </a:xfrm>
            <a:prstGeom prst="rect">
              <a:avLst/>
            </a:prstGeom>
            <a:noFill/>
          </p:spPr>
          <p:txBody>
            <a:bodyPr wrap="square" rtlCol="0">
              <a:spAutoFit/>
            </a:bodyPr>
            <a:lstStyle/>
            <a:p>
              <a:r>
                <a:rPr lang="en-US" sz="1000" dirty="0" err="1">
                  <a:solidFill>
                    <a:srgbClr val="005C4A"/>
                  </a:solidFill>
                </a:rPr>
                <a:t>sumber</a:t>
              </a:r>
              <a:r>
                <a:rPr lang="en-US" sz="1000" dirty="0">
                  <a:solidFill>
                    <a:srgbClr val="005C4A"/>
                  </a:solidFill>
                </a:rPr>
                <a:t>: pixabay.com</a:t>
              </a:r>
              <a:endParaRPr lang="en-ID" sz="1000" dirty="0">
                <a:solidFill>
                  <a:srgbClr val="005C4A"/>
                </a:solidFill>
              </a:endParaRPr>
            </a:p>
          </p:txBody>
        </p:sp>
      </p:grpSp>
      <p:grpSp>
        <p:nvGrpSpPr>
          <p:cNvPr id="54" name="Group 53">
            <a:extLst>
              <a:ext uri="{FF2B5EF4-FFF2-40B4-BE49-F238E27FC236}">
                <a16:creationId xmlns:a16="http://schemas.microsoft.com/office/drawing/2014/main" id="{ADF20263-A27F-E10C-F795-3D503C7D0671}"/>
              </a:ext>
            </a:extLst>
          </p:cNvPr>
          <p:cNvGrpSpPr/>
          <p:nvPr/>
        </p:nvGrpSpPr>
        <p:grpSpPr>
          <a:xfrm>
            <a:off x="3581067" y="2618123"/>
            <a:ext cx="4837405" cy="1630027"/>
            <a:chOff x="4268451" y="3189436"/>
            <a:chExt cx="6749380" cy="2274292"/>
          </a:xfrm>
        </p:grpSpPr>
        <p:grpSp>
          <p:nvGrpSpPr>
            <p:cNvPr id="55" name="Group 54">
              <a:extLst>
                <a:ext uri="{FF2B5EF4-FFF2-40B4-BE49-F238E27FC236}">
                  <a16:creationId xmlns:a16="http://schemas.microsoft.com/office/drawing/2014/main" id="{C0243C21-6AD9-FC84-3C02-3BDA02A551B9}"/>
                </a:ext>
              </a:extLst>
            </p:cNvPr>
            <p:cNvGrpSpPr/>
            <p:nvPr/>
          </p:nvGrpSpPr>
          <p:grpSpPr>
            <a:xfrm>
              <a:off x="4268451" y="3189436"/>
              <a:ext cx="6749380" cy="2274292"/>
              <a:chOff x="3774574" y="2980941"/>
              <a:chExt cx="7273461" cy="2479543"/>
            </a:xfrm>
          </p:grpSpPr>
          <p:grpSp>
            <p:nvGrpSpPr>
              <p:cNvPr id="57" name="Group 56">
                <a:extLst>
                  <a:ext uri="{FF2B5EF4-FFF2-40B4-BE49-F238E27FC236}">
                    <a16:creationId xmlns:a16="http://schemas.microsoft.com/office/drawing/2014/main" id="{FF82A5D5-3852-06DB-F9B1-3FFC4716FF16}"/>
                  </a:ext>
                </a:extLst>
              </p:cNvPr>
              <p:cNvGrpSpPr/>
              <p:nvPr/>
            </p:nvGrpSpPr>
            <p:grpSpPr>
              <a:xfrm>
                <a:off x="3831772" y="2980941"/>
                <a:ext cx="7216263" cy="2479543"/>
                <a:chOff x="2554514" y="763845"/>
                <a:chExt cx="8062704" cy="2770384"/>
              </a:xfrm>
            </p:grpSpPr>
            <p:sp>
              <p:nvSpPr>
                <p:cNvPr id="59" name="Arrow: Pentagon 58">
                  <a:extLst>
                    <a:ext uri="{FF2B5EF4-FFF2-40B4-BE49-F238E27FC236}">
                      <a16:creationId xmlns:a16="http://schemas.microsoft.com/office/drawing/2014/main" id="{61E59D06-99E1-9A4B-A347-493AE5E92195}"/>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rgbClr val="005C4A"/>
                    </a:solidFill>
                    <a:latin typeface="Candara" panose="020E0502030303020204" pitchFamily="34" charset="0"/>
                  </a:endParaRPr>
                </a:p>
              </p:txBody>
            </p:sp>
            <p:sp>
              <p:nvSpPr>
                <p:cNvPr id="60" name="Oval 59">
                  <a:extLst>
                    <a:ext uri="{FF2B5EF4-FFF2-40B4-BE49-F238E27FC236}">
                      <a16:creationId xmlns:a16="http://schemas.microsoft.com/office/drawing/2014/main" id="{D242A575-53DA-9D95-D589-65AE39C8214B}"/>
                    </a:ext>
                  </a:extLst>
                </p:cNvPr>
                <p:cNvSpPr/>
                <p:nvPr/>
              </p:nvSpPr>
              <p:spPr>
                <a:xfrm>
                  <a:off x="7779656" y="763845"/>
                  <a:ext cx="2837562" cy="2770384"/>
                </a:xfrm>
                <a:prstGeom prst="ellipse">
                  <a:avLst/>
                </a:prstGeom>
                <a:blipFill>
                  <a:blip r:embed="rId6"/>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8" name="TextBox 57">
                <a:extLst>
                  <a:ext uri="{FF2B5EF4-FFF2-40B4-BE49-F238E27FC236}">
                    <a16:creationId xmlns:a16="http://schemas.microsoft.com/office/drawing/2014/main" id="{B4C38370-13D7-BEA2-BAFB-0837CBCA84CA}"/>
                  </a:ext>
                </a:extLst>
              </p:cNvPr>
              <p:cNvSpPr txBox="1"/>
              <p:nvPr/>
            </p:nvSpPr>
            <p:spPr>
              <a:xfrm>
                <a:off x="3774574" y="3721790"/>
                <a:ext cx="4698008" cy="983177"/>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menyibukkan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diri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berbagai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kegiatan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bermanfaat</a:t>
                </a:r>
                <a:endParaRPr lang="en-ID" dirty="0">
                  <a:solidFill>
                    <a:srgbClr val="005C4A"/>
                  </a:solidFill>
                  <a:latin typeface="Candara" panose="020E0502030303020204" pitchFamily="34" charset="0"/>
                </a:endParaRPr>
              </a:p>
            </p:txBody>
          </p:sp>
        </p:grpSp>
        <p:sp>
          <p:nvSpPr>
            <p:cNvPr id="56" name="TextBox 55">
              <a:extLst>
                <a:ext uri="{FF2B5EF4-FFF2-40B4-BE49-F238E27FC236}">
                  <a16:creationId xmlns:a16="http://schemas.microsoft.com/office/drawing/2014/main" id="{98ADD9E7-315E-097C-0C42-EE8C1AC6C826}"/>
                </a:ext>
              </a:extLst>
            </p:cNvPr>
            <p:cNvSpPr txBox="1"/>
            <p:nvPr/>
          </p:nvSpPr>
          <p:spPr>
            <a:xfrm>
              <a:off x="9000830" y="4903521"/>
              <a:ext cx="1880412"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pixabay.com</a:t>
              </a:r>
              <a:endParaRPr lang="en-ID" sz="1000" dirty="0">
                <a:solidFill>
                  <a:schemeClr val="bg1"/>
                </a:solidFill>
              </a:endParaRPr>
            </a:p>
          </p:txBody>
        </p:sp>
      </p:grpSp>
    </p:spTree>
    <p:extLst>
      <p:ext uri="{BB962C8B-B14F-4D97-AF65-F5344CB8AC3E}">
        <p14:creationId xmlns:p14="http://schemas.microsoft.com/office/powerpoint/2010/main" val="2660380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25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1500" fill="hold"/>
                                        <p:tgtEl>
                                          <p:spTgt spid="48"/>
                                        </p:tgtEl>
                                        <p:attrNameLst>
                                          <p:attrName>ppt_x</p:attrName>
                                        </p:attrNameLst>
                                      </p:cBhvr>
                                      <p:tavLst>
                                        <p:tav tm="0">
                                          <p:val>
                                            <p:strVal val="0-#ppt_w/2"/>
                                          </p:val>
                                        </p:tav>
                                        <p:tav tm="100000">
                                          <p:val>
                                            <p:strVal val="#ppt_x"/>
                                          </p:val>
                                        </p:tav>
                                      </p:tavLst>
                                    </p:anim>
                                    <p:anim calcmode="lin" valueType="num">
                                      <p:cBhvr additive="base">
                                        <p:cTn id="14" dur="1500" fill="hold"/>
                                        <p:tgtEl>
                                          <p:spTgt spid="48"/>
                                        </p:tgtEl>
                                        <p:attrNameLst>
                                          <p:attrName>ppt_y</p:attrName>
                                        </p:attrNameLst>
                                      </p:cBhvr>
                                      <p:tavLst>
                                        <p:tav tm="0">
                                          <p:val>
                                            <p:strVal val="#ppt_y"/>
                                          </p:val>
                                        </p:tav>
                                        <p:tav tm="100000">
                                          <p:val>
                                            <p:strVal val="#ppt_y"/>
                                          </p:val>
                                        </p:tav>
                                      </p:tavLst>
                                    </p:anim>
                                  </p:childTnLst>
                                </p:cTn>
                              </p:par>
                            </p:childTnLst>
                          </p:cTn>
                        </p:par>
                        <p:par>
                          <p:cTn id="15" fill="hold">
                            <p:stCondLst>
                              <p:cond delay="2750"/>
                            </p:stCondLst>
                            <p:childTnLst>
                              <p:par>
                                <p:cTn id="16" presetID="2" presetClass="entr" presetSubtype="2" fill="hold" nodeType="afterEffect">
                                  <p:stCondLst>
                                    <p:cond delay="25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1500" fill="hold"/>
                                        <p:tgtEl>
                                          <p:spTgt spid="41"/>
                                        </p:tgtEl>
                                        <p:attrNameLst>
                                          <p:attrName>ppt_x</p:attrName>
                                        </p:attrNameLst>
                                      </p:cBhvr>
                                      <p:tavLst>
                                        <p:tav tm="0">
                                          <p:val>
                                            <p:strVal val="1+#ppt_w/2"/>
                                          </p:val>
                                        </p:tav>
                                        <p:tav tm="100000">
                                          <p:val>
                                            <p:strVal val="#ppt_x"/>
                                          </p:val>
                                        </p:tav>
                                      </p:tavLst>
                                    </p:anim>
                                    <p:anim calcmode="lin" valueType="num">
                                      <p:cBhvr additive="base">
                                        <p:cTn id="19" dur="1500" fill="hold"/>
                                        <p:tgtEl>
                                          <p:spTgt spid="41"/>
                                        </p:tgtEl>
                                        <p:attrNameLst>
                                          <p:attrName>ppt_y</p:attrName>
                                        </p:attrNameLst>
                                      </p:cBhvr>
                                      <p:tavLst>
                                        <p:tav tm="0">
                                          <p:val>
                                            <p:strVal val="#ppt_y"/>
                                          </p:val>
                                        </p:tav>
                                        <p:tav tm="100000">
                                          <p:val>
                                            <p:strVal val="#ppt_y"/>
                                          </p:val>
                                        </p:tav>
                                      </p:tavLst>
                                    </p:anim>
                                  </p:childTnLst>
                                </p:cTn>
                              </p:par>
                            </p:childTnLst>
                          </p:cTn>
                        </p:par>
                        <p:par>
                          <p:cTn id="20" fill="hold">
                            <p:stCondLst>
                              <p:cond delay="4500"/>
                            </p:stCondLst>
                            <p:childTnLst>
                              <p:par>
                                <p:cTn id="21" presetID="2" presetClass="entr" presetSubtype="8" fill="hold" nodeType="afterEffect">
                                  <p:stCondLst>
                                    <p:cond delay="25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1500" fill="hold"/>
                                        <p:tgtEl>
                                          <p:spTgt spid="54"/>
                                        </p:tgtEl>
                                        <p:attrNameLst>
                                          <p:attrName>ppt_x</p:attrName>
                                        </p:attrNameLst>
                                      </p:cBhvr>
                                      <p:tavLst>
                                        <p:tav tm="0">
                                          <p:val>
                                            <p:strVal val="0-#ppt_w/2"/>
                                          </p:val>
                                        </p:tav>
                                        <p:tav tm="100000">
                                          <p:val>
                                            <p:strVal val="#ppt_x"/>
                                          </p:val>
                                        </p:tav>
                                      </p:tavLst>
                                    </p:anim>
                                    <p:anim calcmode="lin" valueType="num">
                                      <p:cBhvr additive="base">
                                        <p:cTn id="24" dur="1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9000" b="-9000"/>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grpSp>
        <p:nvGrpSpPr>
          <p:cNvPr id="2" name="Group 1">
            <a:extLst>
              <a:ext uri="{FF2B5EF4-FFF2-40B4-BE49-F238E27FC236}">
                <a16:creationId xmlns:a16="http://schemas.microsoft.com/office/drawing/2014/main" id="{434680FE-8566-B1F5-5646-EBB76C1572DA}"/>
              </a:ext>
            </a:extLst>
          </p:cNvPr>
          <p:cNvGrpSpPr/>
          <p:nvPr/>
        </p:nvGrpSpPr>
        <p:grpSpPr>
          <a:xfrm>
            <a:off x="1774866" y="812468"/>
            <a:ext cx="5768934" cy="3171956"/>
            <a:chOff x="1774866" y="812468"/>
            <a:chExt cx="5768934" cy="3171956"/>
          </a:xfrm>
        </p:grpSpPr>
        <p:grpSp>
          <p:nvGrpSpPr>
            <p:cNvPr id="21" name="Group 20">
              <a:extLst>
                <a:ext uri="{FF2B5EF4-FFF2-40B4-BE49-F238E27FC236}">
                  <a16:creationId xmlns:a16="http://schemas.microsoft.com/office/drawing/2014/main" id="{F01F6A16-93FA-5BF2-756F-02506EA3D3D1}"/>
                </a:ext>
              </a:extLst>
            </p:cNvPr>
            <p:cNvGrpSpPr/>
            <p:nvPr/>
          </p:nvGrpSpPr>
          <p:grpSpPr>
            <a:xfrm>
              <a:off x="1774866" y="812468"/>
              <a:ext cx="5768934" cy="3171956"/>
              <a:chOff x="2366488" y="1083291"/>
              <a:chExt cx="7691912" cy="4229274"/>
            </a:xfrm>
          </p:grpSpPr>
          <p:grpSp>
            <p:nvGrpSpPr>
              <p:cNvPr id="22" name="Group 21">
                <a:extLst>
                  <a:ext uri="{FF2B5EF4-FFF2-40B4-BE49-F238E27FC236}">
                    <a16:creationId xmlns:a16="http://schemas.microsoft.com/office/drawing/2014/main" id="{A8EBA58F-0DE0-969F-9055-FCB84CD71A15}"/>
                  </a:ext>
                </a:extLst>
              </p:cNvPr>
              <p:cNvGrpSpPr/>
              <p:nvPr/>
            </p:nvGrpSpPr>
            <p:grpSpPr>
              <a:xfrm>
                <a:off x="4455886" y="1248230"/>
                <a:ext cx="3280229" cy="1354217"/>
                <a:chOff x="3272968" y="799260"/>
                <a:chExt cx="3280229" cy="1354217"/>
              </a:xfrm>
            </p:grpSpPr>
            <p:cxnSp>
              <p:nvCxnSpPr>
                <p:cNvPr id="27" name="Straight Connector 26">
                  <a:extLst>
                    <a:ext uri="{FF2B5EF4-FFF2-40B4-BE49-F238E27FC236}">
                      <a16:creationId xmlns:a16="http://schemas.microsoft.com/office/drawing/2014/main" id="{3B7ACF33-BE8E-2F7F-E58D-7F2282A86BB4}"/>
                    </a:ext>
                  </a:extLst>
                </p:cNvPr>
                <p:cNvCxnSpPr/>
                <p:nvPr/>
              </p:nvCxnSpPr>
              <p:spPr>
                <a:xfrm>
                  <a:off x="3272968" y="2061025"/>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720AC3D-B2C0-22F8-D1FF-4AA71633E749}"/>
                    </a:ext>
                  </a:extLst>
                </p:cNvPr>
                <p:cNvSpPr txBox="1"/>
                <p:nvPr/>
              </p:nvSpPr>
              <p:spPr>
                <a:xfrm>
                  <a:off x="3614053" y="799260"/>
                  <a:ext cx="2939144" cy="1354217"/>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7</a:t>
                  </a:r>
                </a:p>
              </p:txBody>
            </p:sp>
          </p:grpSp>
          <p:grpSp>
            <p:nvGrpSpPr>
              <p:cNvPr id="23" name="Group 22">
                <a:extLst>
                  <a:ext uri="{FF2B5EF4-FFF2-40B4-BE49-F238E27FC236}">
                    <a16:creationId xmlns:a16="http://schemas.microsoft.com/office/drawing/2014/main" id="{8373C83F-927B-AD11-BBB2-C84513C5C6B6}"/>
                  </a:ext>
                </a:extLst>
              </p:cNvPr>
              <p:cNvGrpSpPr/>
              <p:nvPr/>
            </p:nvGrpSpPr>
            <p:grpSpPr>
              <a:xfrm>
                <a:off x="2366488" y="1083291"/>
                <a:ext cx="7691912" cy="4229274"/>
                <a:chOff x="2366488" y="1083291"/>
                <a:chExt cx="7691912" cy="4229274"/>
              </a:xfrm>
            </p:grpSpPr>
            <p:sp>
              <p:nvSpPr>
                <p:cNvPr id="24" name="Flowchart: Process 23">
                  <a:extLst>
                    <a:ext uri="{FF2B5EF4-FFF2-40B4-BE49-F238E27FC236}">
                      <a16:creationId xmlns:a16="http://schemas.microsoft.com/office/drawing/2014/main" id="{5FE6D612-16D5-F6DF-552A-B7F94417F6C9}"/>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25" name="Half Frame 24">
                  <a:extLst>
                    <a:ext uri="{FF2B5EF4-FFF2-40B4-BE49-F238E27FC236}">
                      <a16:creationId xmlns:a16="http://schemas.microsoft.com/office/drawing/2014/main" id="{F6DA4BCD-8B49-9226-7EF2-5F6197293E56}"/>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26" name="Half Frame 25">
                  <a:extLst>
                    <a:ext uri="{FF2B5EF4-FFF2-40B4-BE49-F238E27FC236}">
                      <a16:creationId xmlns:a16="http://schemas.microsoft.com/office/drawing/2014/main" id="{80B3BBAA-7D61-BC0E-0ADA-C37BFCCD0D36}"/>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sp>
          <p:nvSpPr>
            <p:cNvPr id="47" name="TextBox 46">
              <a:extLst>
                <a:ext uri="{FF2B5EF4-FFF2-40B4-BE49-F238E27FC236}">
                  <a16:creationId xmlns:a16="http://schemas.microsoft.com/office/drawing/2014/main" id="{E6BA0A67-1633-E656-0ED7-CC7660BDC84C}"/>
                </a:ext>
              </a:extLst>
            </p:cNvPr>
            <p:cNvSpPr txBox="1"/>
            <p:nvPr/>
          </p:nvSpPr>
          <p:spPr>
            <a:xfrm>
              <a:off x="2362200" y="1962150"/>
              <a:ext cx="4702381" cy="1938992"/>
            </a:xfrm>
            <a:prstGeom prst="rect">
              <a:avLst/>
            </a:prstGeom>
            <a:noFill/>
            <a:ln w="76200">
              <a:noFill/>
            </a:ln>
          </p:spPr>
          <p:txBody>
            <a:bodyPr wrap="square" rtlCol="0">
              <a:spAutoFit/>
            </a:bodyPr>
            <a:lstStyle/>
            <a:p>
              <a:pPr algn="ctr"/>
              <a:r>
                <a:rPr lang="en-ID" sz="3000" b="1" dirty="0">
                  <a:solidFill>
                    <a:srgbClr val="FB3803"/>
                  </a:solidFill>
                  <a:latin typeface="Candara" panose="020E0502030303020204" pitchFamily="34" charset="0"/>
                </a:rPr>
                <a:t>Kajian Q.S. Al-</a:t>
              </a:r>
              <a:r>
                <a:rPr lang="en-ID" sz="3000" b="1" dirty="0" err="1">
                  <a:solidFill>
                    <a:srgbClr val="FB3803"/>
                  </a:solidFill>
                  <a:latin typeface="Candara" panose="020E0502030303020204" pitchFamily="34" charset="0"/>
                </a:rPr>
                <a:t>Isrā</a:t>
              </a:r>
              <a:r>
                <a:rPr lang="en-ID" sz="3000" b="1" dirty="0">
                  <a:solidFill>
                    <a:srgbClr val="FB3803"/>
                  </a:solidFill>
                  <a:latin typeface="Candara" panose="020E0502030303020204" pitchFamily="34" charset="0"/>
                </a:rPr>
                <a:t>/17: 32, Q.S. An-</a:t>
              </a:r>
              <a:r>
                <a:rPr lang="en-ID" sz="3000" b="1" dirty="0" err="1">
                  <a:solidFill>
                    <a:srgbClr val="FB3803"/>
                  </a:solidFill>
                  <a:latin typeface="Candara" panose="020E0502030303020204" pitchFamily="34" charset="0"/>
                </a:rPr>
                <a:t>Nūr</a:t>
              </a:r>
              <a:r>
                <a:rPr lang="en-ID" sz="3000" b="1" dirty="0">
                  <a:solidFill>
                    <a:srgbClr val="FB3803"/>
                  </a:solidFill>
                  <a:latin typeface="Candara" panose="020E0502030303020204" pitchFamily="34" charset="0"/>
                </a:rPr>
                <a:t>/24: 2, dan Hadis </a:t>
              </a:r>
              <a:r>
                <a:rPr lang="en-ID" sz="3000" b="1" dirty="0" err="1">
                  <a:solidFill>
                    <a:srgbClr val="FB3803"/>
                  </a:solidFill>
                  <a:latin typeface="Candara" panose="020E0502030303020204" pitchFamily="34" charset="0"/>
                </a:rPr>
                <a:t>tentang</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Larangan</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Pergaulan</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Bebas</a:t>
              </a:r>
              <a:r>
                <a:rPr lang="en-ID" sz="3000" b="1" dirty="0">
                  <a:solidFill>
                    <a:srgbClr val="FB3803"/>
                  </a:solidFill>
                  <a:latin typeface="Candara" panose="020E0502030303020204" pitchFamily="34" charset="0"/>
                </a:rPr>
                <a:t> dan Zina</a:t>
              </a:r>
            </a:p>
          </p:txBody>
        </p:sp>
      </p:grpSp>
      <p:sp>
        <p:nvSpPr>
          <p:cNvPr id="14" name="TextBox 13">
            <a:extLst>
              <a:ext uri="{FF2B5EF4-FFF2-40B4-BE49-F238E27FC236}">
                <a16:creationId xmlns:a16="http://schemas.microsoft.com/office/drawing/2014/main" id="{3E8D865C-1960-52C0-10EC-ECAB1985F193}"/>
              </a:ext>
            </a:extLst>
          </p:cNvPr>
          <p:cNvSpPr txBox="1"/>
          <p:nvPr/>
        </p:nvSpPr>
        <p:spPr>
          <a:xfrm>
            <a:off x="7605485" y="0"/>
            <a:ext cx="1538515" cy="276999"/>
          </a:xfrm>
          <a:prstGeom prst="rect">
            <a:avLst/>
          </a:prstGeom>
          <a:noFill/>
        </p:spPr>
        <p:txBody>
          <a:bodyPr wrap="square" rtlCol="0">
            <a:spAutoFit/>
          </a:bodyPr>
          <a:lstStyle/>
          <a:p>
            <a:pPr algn="ctr"/>
            <a:r>
              <a:rPr lang="en-US" sz="1200" dirty="0" err="1">
                <a:solidFill>
                  <a:srgbClr val="A6E065"/>
                </a:solidFill>
              </a:rPr>
              <a:t>sumber</a:t>
            </a:r>
            <a:r>
              <a:rPr lang="en-US" sz="1200" dirty="0">
                <a:solidFill>
                  <a:srgbClr val="A6E065"/>
                </a:solidFill>
              </a:rPr>
              <a:t>: pexels.com</a:t>
            </a:r>
            <a:endParaRPr lang="en-ID" sz="1200" dirty="0">
              <a:solidFill>
                <a:srgbClr val="A6E065"/>
              </a:solidFill>
            </a:endParaRPr>
          </a:p>
        </p:txBody>
      </p:sp>
    </p:spTree>
    <p:extLst>
      <p:ext uri="{BB962C8B-B14F-4D97-AF65-F5344CB8AC3E}">
        <p14:creationId xmlns:p14="http://schemas.microsoft.com/office/powerpoint/2010/main" val="3296985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3A42EBD7-44DB-FF59-459A-608412BDDE3C}"/>
              </a:ext>
            </a:extLst>
          </p:cNvPr>
          <p:cNvGraphicFramePr/>
          <p:nvPr>
            <p:extLst>
              <p:ext uri="{D42A27DB-BD31-4B8C-83A1-F6EECF244321}">
                <p14:modId xmlns:p14="http://schemas.microsoft.com/office/powerpoint/2010/main" val="2953376693"/>
              </p:ext>
            </p:extLst>
          </p:nvPr>
        </p:nvGraphicFramePr>
        <p:xfrm>
          <a:off x="1066800" y="2095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3516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sp>
        <p:nvSpPr>
          <p:cNvPr id="9" name="Rectangle 8">
            <a:hlinkClick r:id="rId3" action="ppaction://hlinksldjump"/>
          </p:cNvPr>
          <p:cNvSpPr/>
          <p:nvPr/>
        </p:nvSpPr>
        <p:spPr>
          <a:xfrm>
            <a:off x="1179936" y="464463"/>
            <a:ext cx="6763390" cy="461665"/>
          </a:xfrm>
          <a:prstGeom prst="rect">
            <a:avLst/>
          </a:prstGeom>
        </p:spPr>
        <p:txBody>
          <a:bodyPr wrap="none">
            <a:spAutoFit/>
          </a:bodyPr>
          <a:lstStyle/>
          <a:p>
            <a:pPr algn="ctr"/>
            <a:r>
              <a:rPr lang="en-US" sz="2400" b="1" u="sng" dirty="0">
                <a:solidFill>
                  <a:srgbClr val="005C4A"/>
                </a:solidFill>
                <a:latin typeface="Candara" panose="020E0502030303020204" pitchFamily="34" charset="0"/>
              </a:rPr>
              <a:t>Hadis </a:t>
            </a:r>
            <a:r>
              <a:rPr lang="en-US" sz="2400" b="1" u="sng" dirty="0" err="1">
                <a:solidFill>
                  <a:srgbClr val="005C4A"/>
                </a:solidFill>
                <a:latin typeface="Candara" panose="020E0502030303020204" pitchFamily="34" charset="0"/>
              </a:rPr>
              <a:t>tentang</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Larangan</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Pergaulan</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Bebas</a:t>
            </a:r>
            <a:r>
              <a:rPr lang="en-US" sz="2400" b="1" u="sng" dirty="0">
                <a:solidFill>
                  <a:srgbClr val="005C4A"/>
                </a:solidFill>
                <a:latin typeface="Candara" panose="020E0502030303020204" pitchFamily="34" charset="0"/>
              </a:rPr>
              <a:t> dan Zina</a:t>
            </a:r>
            <a:endParaRPr lang="en-ID" sz="2400" u="sng" dirty="0">
              <a:solidFill>
                <a:srgbClr val="005C4A"/>
              </a:solidFill>
              <a:latin typeface="Candara" panose="020E0502030303020204" pitchFamily="34" charset="0"/>
            </a:endParaRPr>
          </a:p>
        </p:txBody>
      </p:sp>
      <p:sp>
        <p:nvSpPr>
          <p:cNvPr id="5" name="TextBox 4">
            <a:extLst>
              <a:ext uri="{FF2B5EF4-FFF2-40B4-BE49-F238E27FC236}">
                <a16:creationId xmlns:a16="http://schemas.microsoft.com/office/drawing/2014/main" id="{590D5F36-0888-40F9-6564-75A2472EA393}"/>
              </a:ext>
            </a:extLst>
          </p:cNvPr>
          <p:cNvSpPr txBox="1"/>
          <p:nvPr/>
        </p:nvSpPr>
        <p:spPr>
          <a:xfrm>
            <a:off x="1488536" y="1123950"/>
            <a:ext cx="6202339" cy="1331134"/>
          </a:xfrm>
          <a:prstGeom prst="rect">
            <a:avLst/>
          </a:prstGeom>
          <a:noFill/>
        </p:spPr>
        <p:txBody>
          <a:bodyPr wrap="square" rtlCol="0">
            <a:spAutoFit/>
          </a:bodyPr>
          <a:lstStyle/>
          <a:p>
            <a:pPr algn="ctr">
              <a:lnSpc>
                <a:spcPct val="150000"/>
              </a:lnSpc>
            </a:pPr>
            <a:r>
              <a:rPr lang="ar-SA" sz="2800" dirty="0">
                <a:effectLst/>
                <a:ea typeface="Calibri" panose="020F0502020204030204" pitchFamily="34" charset="0"/>
                <a:cs typeface="Adobe Naskh Medium" panose="01010101010101010101" pitchFamily="50" charset="-78"/>
              </a:rPr>
              <a:t>عَنِ ابْنِ عَبَّاسٍ</a:t>
            </a:r>
            <a:r>
              <a:rPr lang="ar-SA" sz="2800" i="1" dirty="0">
                <a:effectLst/>
                <a:ea typeface="Calibri" panose="020F0502020204030204" pitchFamily="34" charset="0"/>
                <a:cs typeface="Adobe Naskh Medium" panose="01010101010101010101" pitchFamily="50" charset="-78"/>
              </a:rPr>
              <a:t> </a:t>
            </a:r>
            <a:r>
              <a:rPr lang="ar-SA" sz="2800" dirty="0">
                <a:effectLst/>
                <a:ea typeface="Calibri" panose="020F0502020204030204" pitchFamily="34" charset="0"/>
                <a:cs typeface="Adobe Naskh Medium" panose="01010101010101010101" pitchFamily="50" charset="-78"/>
              </a:rPr>
              <a:t>رَضِيَ </a:t>
            </a:r>
            <a:r>
              <a:rPr lang="ar-SA" sz="2800" dirty="0">
                <a:effectLst/>
                <a:latin typeface="Calibri" panose="020F0502020204030204" pitchFamily="34" charset="0"/>
                <a:ea typeface="Calibri" panose="020F0502020204030204" pitchFamily="34" charset="0"/>
                <a:cs typeface="Adobe Naskh Medium" panose="01010101010101010101" pitchFamily="50" charset="-78"/>
              </a:rPr>
              <a:t>اللّٰهُ </a:t>
            </a:r>
            <a:r>
              <a:rPr lang="ar-SA" sz="2800" dirty="0">
                <a:effectLst/>
                <a:ea typeface="Calibri" panose="020F0502020204030204" pitchFamily="34" charset="0"/>
                <a:cs typeface="Adobe Naskh Medium" panose="01010101010101010101" pitchFamily="50" charset="-78"/>
              </a:rPr>
              <a:t>عَنْهُمَا أَنَّ </a:t>
            </a:r>
            <a:r>
              <a:rPr lang="ar-SA" sz="2800" dirty="0">
                <a:effectLst/>
                <a:latin typeface="Calibri" panose="020F0502020204030204" pitchFamily="34" charset="0"/>
                <a:ea typeface="Calibri" panose="020F0502020204030204" pitchFamily="34" charset="0"/>
                <a:cs typeface="Adobe Naskh Medium" panose="01010101010101010101" pitchFamily="50" charset="-78"/>
              </a:rPr>
              <a:t>رَسُولَ اللّٰهِ صَلَّى اللّٰهُ عَلَيْهِ وَسَلَّم </a:t>
            </a:r>
            <a:r>
              <a:rPr lang="ar-SA" sz="2800" dirty="0">
                <a:effectLst/>
                <a:ea typeface="Calibri" panose="020F0502020204030204" pitchFamily="34" charset="0"/>
                <a:cs typeface="Adobe Naskh Medium" panose="01010101010101010101" pitchFamily="50" charset="-78"/>
              </a:rPr>
              <a:t>قَالَ: "لَا يَخْلُوَنَّ أَحَدُكُمْ إِ</a:t>
            </a:r>
            <a:r>
              <a:rPr lang="ar-SA" sz="2800" dirty="0">
                <a:effectLst/>
                <a:latin typeface="Adobe Naskh Medium" panose="01010101010101010101" pitchFamily="50" charset="-78"/>
                <a:ea typeface="Calibri" panose="020F0502020204030204" pitchFamily="34" charset="0"/>
                <a:cs typeface="Adobe Naskh Medium" panose="01010101010101010101" pitchFamily="50" charset="-78"/>
              </a:rPr>
              <a:t>لَّا </a:t>
            </a:r>
            <a:r>
              <a:rPr lang="ar-SA" sz="2800" dirty="0">
                <a:effectLst/>
                <a:ea typeface="Calibri" panose="020F0502020204030204" pitchFamily="34" charset="0"/>
                <a:cs typeface="Adobe Naskh Medium" panose="01010101010101010101" pitchFamily="50" charset="-78"/>
              </a:rPr>
              <a:t>بِامْرَأَةٍ  مَعَ ذِيْ مَحْرَمٍ." (متفق عليه)</a:t>
            </a:r>
            <a:endParaRPr lang="en-ID" sz="2800" dirty="0"/>
          </a:p>
        </p:txBody>
      </p:sp>
      <p:sp>
        <p:nvSpPr>
          <p:cNvPr id="6" name="TextBox 5">
            <a:extLst>
              <a:ext uri="{FF2B5EF4-FFF2-40B4-BE49-F238E27FC236}">
                <a16:creationId xmlns:a16="http://schemas.microsoft.com/office/drawing/2014/main" id="{677CEA5B-AC93-135F-D48F-594844E9361C}"/>
              </a:ext>
            </a:extLst>
          </p:cNvPr>
          <p:cNvSpPr txBox="1"/>
          <p:nvPr/>
        </p:nvSpPr>
        <p:spPr>
          <a:xfrm>
            <a:off x="762000" y="2723015"/>
            <a:ext cx="7181326" cy="1323439"/>
          </a:xfrm>
          <a:prstGeom prst="rect">
            <a:avLst/>
          </a:prstGeom>
          <a:noFill/>
          <a:ln w="38100">
            <a:noFill/>
          </a:ln>
        </p:spPr>
        <p:txBody>
          <a:bodyPr wrap="square" rtlCol="0">
            <a:spAutoFit/>
          </a:bodyPr>
          <a:lstStyle/>
          <a:p>
            <a:pPr algn="just"/>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Dari Ibnu A</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b</a:t>
            </a:r>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bas </a:t>
            </a:r>
            <a:r>
              <a:rPr lang="en-US" sz="2000" i="1" dirty="0">
                <a:solidFill>
                  <a:srgbClr val="005C4A"/>
                </a:solidFill>
                <a:latin typeface="Candara" panose="020E0502030303020204" pitchFamily="34" charset="0"/>
                <a:ea typeface="Calibri" panose="020F0502020204030204" pitchFamily="34" charset="0"/>
                <a:cs typeface="Times New Roman" panose="02020603050405020304" pitchFamily="18" charset="0"/>
              </a:rPr>
              <a:t>R</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en-US" sz="2000" i="1" dirty="0">
                <a:solidFill>
                  <a:srgbClr val="005C4A"/>
                </a:solidFill>
                <a:latin typeface="Candara" panose="020E0502030303020204" pitchFamily="34" charset="0"/>
                <a:ea typeface="Calibri" panose="020F0502020204030204" pitchFamily="34" charset="0"/>
                <a:cs typeface="Times New Roman" panose="02020603050405020304" pitchFamily="18" charset="0"/>
              </a:rPr>
              <a:t>A</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bahwasanya Rasulullah </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saw.</a:t>
            </a:r>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bersabda</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“Janganlah sekali-sekali salah seorang dari kalian menyepi dengan seorang perempuan kecuali bersama mahramnya</a:t>
            </a:r>
            <a:r>
              <a:rPr lang="en-US"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id-ID" sz="2000"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id-ID" sz="20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en-US" sz="20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H.R. </a:t>
            </a:r>
            <a:r>
              <a:rPr lang="id-ID" sz="20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Muttafaq ‘</a:t>
            </a:r>
            <a:r>
              <a:rPr lang="en-US" sz="20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a:t>
            </a:r>
            <a:r>
              <a:rPr lang="id-ID" sz="20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laih)</a:t>
            </a:r>
            <a:endParaRPr lang="en-ID" sz="20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666028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F912717-D4F9-8F94-B5E0-5A5BEA92E795}"/>
              </a:ext>
            </a:extLst>
          </p:cNvPr>
          <p:cNvGrpSpPr/>
          <p:nvPr/>
        </p:nvGrpSpPr>
        <p:grpSpPr>
          <a:xfrm>
            <a:off x="-2002232" y="-323850"/>
            <a:ext cx="10765232" cy="5195860"/>
            <a:chOff x="-2002232" y="-323850"/>
            <a:chExt cx="10765232" cy="5195860"/>
          </a:xfrm>
        </p:grpSpPr>
        <p:sp>
          <p:nvSpPr>
            <p:cNvPr id="39" name="Block Arc 38">
              <a:extLst>
                <a:ext uri="{FF2B5EF4-FFF2-40B4-BE49-F238E27FC236}">
                  <a16:creationId xmlns:a16="http://schemas.microsoft.com/office/drawing/2014/main" id="{F28D5EF4-96ED-F6D6-1F0B-EEF0DFDDED67}"/>
                </a:ext>
              </a:extLst>
            </p:cNvPr>
            <p:cNvSpPr/>
            <p:nvPr/>
          </p:nvSpPr>
          <p:spPr>
            <a:xfrm>
              <a:off x="-2002232" y="-323850"/>
              <a:ext cx="5195859" cy="5195860"/>
            </a:xfrm>
            <a:prstGeom prst="blockArc">
              <a:avLst>
                <a:gd name="adj1" fmla="val 18900000"/>
                <a:gd name="adj2" fmla="val 2700000"/>
                <a:gd name="adj3" fmla="val 271"/>
              </a:avLst>
            </a:prstGeom>
            <a:solidFill>
              <a:srgbClr val="005C4A"/>
            </a:solidFill>
            <a:ln w="76200">
              <a:solidFill>
                <a:srgbClr val="005C4A"/>
              </a:solidFill>
            </a:ln>
            <a:effectLst>
              <a:innerShdw blurRad="63500" dist="50800" dir="18900000">
                <a:prstClr val="black">
                  <a:alpha val="50000"/>
                </a:prstClr>
              </a:innerShdw>
            </a:effectLst>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3" name="Group 2">
              <a:extLst>
                <a:ext uri="{FF2B5EF4-FFF2-40B4-BE49-F238E27FC236}">
                  <a16:creationId xmlns:a16="http://schemas.microsoft.com/office/drawing/2014/main" id="{7F2072DF-BF0F-FF96-BBA6-557299F0B8FA}"/>
                </a:ext>
              </a:extLst>
            </p:cNvPr>
            <p:cNvGrpSpPr/>
            <p:nvPr/>
          </p:nvGrpSpPr>
          <p:grpSpPr>
            <a:xfrm>
              <a:off x="2620382" y="569610"/>
              <a:ext cx="6142618" cy="3348209"/>
              <a:chOff x="2620382" y="569610"/>
              <a:chExt cx="6142618" cy="3348209"/>
            </a:xfrm>
          </p:grpSpPr>
          <p:sp>
            <p:nvSpPr>
              <p:cNvPr id="40" name="Freeform: Shape 39">
                <a:extLst>
                  <a:ext uri="{FF2B5EF4-FFF2-40B4-BE49-F238E27FC236}">
                    <a16:creationId xmlns:a16="http://schemas.microsoft.com/office/drawing/2014/main" id="{97A262DF-68CC-A1EA-3AF1-836A6FC91431}"/>
                  </a:ext>
                </a:extLst>
              </p:cNvPr>
              <p:cNvSpPr/>
              <p:nvPr/>
            </p:nvSpPr>
            <p:spPr>
              <a:xfrm>
                <a:off x="2690680" y="569610"/>
                <a:ext cx="6072320" cy="452609"/>
              </a:xfrm>
              <a:custGeom>
                <a:avLst/>
                <a:gdLst>
                  <a:gd name="connsiteX0" fmla="*/ 0 w 8372902"/>
                  <a:gd name="connsiteY0" fmla="*/ 0 h 624086"/>
                  <a:gd name="connsiteX1" fmla="*/ 8372902 w 8372902"/>
                  <a:gd name="connsiteY1" fmla="*/ 0 h 624086"/>
                  <a:gd name="connsiteX2" fmla="*/ 8372902 w 8372902"/>
                  <a:gd name="connsiteY2" fmla="*/ 624086 h 624086"/>
                  <a:gd name="connsiteX3" fmla="*/ 0 w 8372902"/>
                  <a:gd name="connsiteY3" fmla="*/ 624086 h 624086"/>
                  <a:gd name="connsiteX4" fmla="*/ 0 w 837290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2902" h="624086">
                    <a:moveTo>
                      <a:pt x="0" y="0"/>
                    </a:moveTo>
                    <a:lnTo>
                      <a:pt x="8372902" y="0"/>
                    </a:lnTo>
                    <a:lnTo>
                      <a:pt x="837290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kern="1200" dirty="0" err="1">
                    <a:solidFill>
                      <a:srgbClr val="005C4A"/>
                    </a:solidFill>
                    <a:latin typeface="Candara" panose="020E0502030303020204" pitchFamily="34" charset="0"/>
                  </a:rPr>
                  <a:t>Larangan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berduaan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lawan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jenis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tanpa</a:t>
                </a:r>
                <a:r>
                  <a:rPr lang="en-US" sz="1650" kern="1200" dirty="0">
                    <a:solidFill>
                      <a:srgbClr val="005C4A"/>
                    </a:solidFill>
                    <a:latin typeface="Candara" panose="020E0502030303020204" pitchFamily="34" charset="0"/>
                  </a:rPr>
                  <a:t> mahram.</a:t>
                </a:r>
                <a:endParaRPr lang="en-ID" sz="1650" kern="1200" dirty="0">
                  <a:solidFill>
                    <a:srgbClr val="005C4A"/>
                  </a:solidFill>
                  <a:latin typeface="Candara" panose="020E0502030303020204" pitchFamily="34" charset="0"/>
                </a:endParaRPr>
              </a:p>
            </p:txBody>
          </p:sp>
          <p:sp>
            <p:nvSpPr>
              <p:cNvPr id="42" name="Freeform: Shape 41">
                <a:extLst>
                  <a:ext uri="{FF2B5EF4-FFF2-40B4-BE49-F238E27FC236}">
                    <a16:creationId xmlns:a16="http://schemas.microsoft.com/office/drawing/2014/main" id="{7EC0B509-5468-BA69-D55B-8EF9349D0609}"/>
                  </a:ext>
                </a:extLst>
              </p:cNvPr>
              <p:cNvSpPr/>
              <p:nvPr/>
            </p:nvSpPr>
            <p:spPr>
              <a:xfrm>
                <a:off x="3001382" y="1255409"/>
                <a:ext cx="5685418" cy="452609"/>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kern="1200" dirty="0" err="1">
                    <a:solidFill>
                      <a:srgbClr val="005C4A"/>
                    </a:solidFill>
                    <a:latin typeface="Candara" panose="020E0502030303020204" pitchFamily="34" charset="0"/>
                  </a:rPr>
                  <a:t>Larangan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dalam</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hadis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merupakan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bentuk</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preventif</a:t>
                </a:r>
                <a:r>
                  <a:rPr lang="en-US" sz="1650" kern="1200" dirty="0">
                    <a:solidFill>
                      <a:srgbClr val="005C4A"/>
                    </a:solidFill>
                    <a:latin typeface="Candara" panose="020E0502030303020204" pitchFamily="34" charset="0"/>
                  </a:rPr>
                  <a:t>.</a:t>
                </a:r>
                <a:endParaRPr lang="en-ID" sz="1650" kern="1200" dirty="0">
                  <a:solidFill>
                    <a:srgbClr val="005C4A"/>
                  </a:solidFill>
                  <a:latin typeface="Candara" panose="020E0502030303020204" pitchFamily="34" charset="0"/>
                </a:endParaRPr>
              </a:p>
            </p:txBody>
          </p:sp>
          <p:sp>
            <p:nvSpPr>
              <p:cNvPr id="44" name="Freeform: Shape 43">
                <a:extLst>
                  <a:ext uri="{FF2B5EF4-FFF2-40B4-BE49-F238E27FC236}">
                    <a16:creationId xmlns:a16="http://schemas.microsoft.com/office/drawing/2014/main" id="{AAB0338E-40C6-ED24-8C4B-7448F9343644}"/>
                  </a:ext>
                </a:extLst>
              </p:cNvPr>
              <p:cNvSpPr/>
              <p:nvPr/>
            </p:nvSpPr>
            <p:spPr>
              <a:xfrm>
                <a:off x="3064447" y="2017410"/>
                <a:ext cx="5515174" cy="452609"/>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kern="1200" dirty="0" err="1">
                    <a:solidFill>
                      <a:srgbClr val="005C4A"/>
                    </a:solidFill>
                    <a:latin typeface="Candara" panose="020E0502030303020204" pitchFamily="34" charset="0"/>
                  </a:rPr>
                  <a:t>Larangan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berduaan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lawan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jenis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dipertegas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penggunaan</a:t>
                </a:r>
                <a:r>
                  <a:rPr lang="en-US" sz="1650" kern="1200" dirty="0">
                    <a:solidFill>
                      <a:srgbClr val="005C4A"/>
                    </a:solidFill>
                    <a:latin typeface="Candara" panose="020E0502030303020204" pitchFamily="34" charset="0"/>
                  </a:rPr>
                  <a:t> </a:t>
                </a:r>
                <a:r>
                  <a:rPr lang="en-US" sz="1650" i="1" kern="1200" dirty="0" err="1">
                    <a:solidFill>
                      <a:srgbClr val="005C4A"/>
                    </a:solidFill>
                    <a:latin typeface="Candara" panose="020E0502030303020204" pitchFamily="34" charset="0"/>
                  </a:rPr>
                  <a:t>huruf</a:t>
                </a:r>
                <a:r>
                  <a:rPr lang="en-US" sz="1650" i="1" kern="1200" dirty="0">
                    <a:solidFill>
                      <a:srgbClr val="005C4A"/>
                    </a:solidFill>
                    <a:latin typeface="Candara" panose="020E0502030303020204" pitchFamily="34" charset="0"/>
                  </a:rPr>
                  <a:t> </a:t>
                </a:r>
                <a:r>
                  <a:rPr lang="en-US" sz="1650" i="1" kern="1200" dirty="0" err="1">
                    <a:solidFill>
                      <a:srgbClr val="005C4A"/>
                    </a:solidFill>
                    <a:latin typeface="Candara" panose="020E0502030303020204" pitchFamily="34" charset="0"/>
                  </a:rPr>
                  <a:t>taukid</a:t>
                </a:r>
                <a:r>
                  <a:rPr lang="en-US" sz="1650" i="1" kern="1200" dirty="0">
                    <a:solidFill>
                      <a:srgbClr val="005C4A"/>
                    </a:solidFill>
                    <a:latin typeface="Candara" panose="020E0502030303020204" pitchFamily="34" charset="0"/>
                  </a:rPr>
                  <a:t>.</a:t>
                </a:r>
                <a:endParaRPr lang="en-ID" sz="1650" kern="1200" dirty="0">
                  <a:solidFill>
                    <a:srgbClr val="005C4A"/>
                  </a:solidFill>
                  <a:latin typeface="Candara" panose="020E0502030303020204" pitchFamily="34" charset="0"/>
                </a:endParaRPr>
              </a:p>
            </p:txBody>
          </p:sp>
          <p:sp>
            <p:nvSpPr>
              <p:cNvPr id="46" name="Freeform: Shape 45">
                <a:extLst>
                  <a:ext uri="{FF2B5EF4-FFF2-40B4-BE49-F238E27FC236}">
                    <a16:creationId xmlns:a16="http://schemas.microsoft.com/office/drawing/2014/main" id="{46FB96A2-85D1-0F0E-7DDE-C22E22A848D7}"/>
                  </a:ext>
                </a:extLst>
              </p:cNvPr>
              <p:cNvSpPr/>
              <p:nvPr/>
            </p:nvSpPr>
            <p:spPr>
              <a:xfrm>
                <a:off x="2933434" y="2779410"/>
                <a:ext cx="5515174" cy="452609"/>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kern="1200" dirty="0" err="1">
                    <a:solidFill>
                      <a:srgbClr val="005C4A"/>
                    </a:solidFill>
                    <a:latin typeface="Candara" panose="020E0502030303020204" pitchFamily="34" charset="0"/>
                  </a:rPr>
                  <a:t>Interaksi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lawan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jenis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harus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tujuan</a:t>
                </a:r>
                <a:r>
                  <a:rPr lang="en-US" sz="1650" kern="1200" dirty="0">
                    <a:solidFill>
                      <a:srgbClr val="005C4A"/>
                    </a:solidFill>
                    <a:latin typeface="Candara" panose="020E0502030303020204" pitchFamily="34" charset="0"/>
                  </a:rPr>
                  <a:t> yang </a:t>
                </a:r>
                <a:r>
                  <a:rPr lang="en-US" sz="1650" kern="1200" dirty="0" err="1">
                    <a:solidFill>
                      <a:srgbClr val="005C4A"/>
                    </a:solidFill>
                    <a:latin typeface="Candara" panose="020E0502030303020204" pitchFamily="34" charset="0"/>
                  </a:rPr>
                  <a:t>jelas</a:t>
                </a:r>
                <a:r>
                  <a:rPr lang="en-US" sz="1650" kern="1200" dirty="0">
                    <a:solidFill>
                      <a:srgbClr val="005C4A"/>
                    </a:solidFill>
                    <a:latin typeface="Candara" panose="020E0502030303020204" pitchFamily="34" charset="0"/>
                  </a:rPr>
                  <a:t> dan </a:t>
                </a:r>
                <a:r>
                  <a:rPr lang="en-US" sz="1650" kern="1200" dirty="0" err="1">
                    <a:solidFill>
                      <a:srgbClr val="005C4A"/>
                    </a:solidFill>
                    <a:latin typeface="Candara" panose="020E0502030303020204" pitchFamily="34" charset="0"/>
                  </a:rPr>
                  <a:t>sesuai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syar’i</a:t>
                </a:r>
                <a:r>
                  <a:rPr lang="en-US" sz="1650" kern="1200" dirty="0">
                    <a:solidFill>
                      <a:srgbClr val="005C4A"/>
                    </a:solidFill>
                    <a:latin typeface="Candara" panose="020E0502030303020204" pitchFamily="34" charset="0"/>
                  </a:rPr>
                  <a:t>.</a:t>
                </a:r>
                <a:endParaRPr lang="en-ID" sz="1650" kern="1200" dirty="0">
                  <a:solidFill>
                    <a:srgbClr val="005C4A"/>
                  </a:solidFill>
                </a:endParaRPr>
              </a:p>
            </p:txBody>
          </p:sp>
          <p:sp>
            <p:nvSpPr>
              <p:cNvPr id="48" name="Freeform: Shape 47">
                <a:extLst>
                  <a:ext uri="{FF2B5EF4-FFF2-40B4-BE49-F238E27FC236}">
                    <a16:creationId xmlns:a16="http://schemas.microsoft.com/office/drawing/2014/main" id="{98D38E0B-FC6A-5BE9-16F7-872BD9A5E1A2}"/>
                  </a:ext>
                </a:extLst>
              </p:cNvPr>
              <p:cNvSpPr/>
              <p:nvPr/>
            </p:nvSpPr>
            <p:spPr>
              <a:xfrm>
                <a:off x="2620382" y="3465210"/>
                <a:ext cx="5685418" cy="452609"/>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kern="1200" dirty="0" err="1">
                    <a:solidFill>
                      <a:srgbClr val="005C4A"/>
                    </a:solidFill>
                    <a:latin typeface="Candara" panose="020E0502030303020204" pitchFamily="34" charset="0"/>
                  </a:rPr>
                  <a:t>Contoh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keperluan</a:t>
                </a:r>
                <a:r>
                  <a:rPr lang="en-US" sz="1650" kern="1200" dirty="0">
                    <a:solidFill>
                      <a:srgbClr val="005C4A"/>
                    </a:solidFill>
                    <a:latin typeface="Candara" panose="020E0502030303020204" pitchFamily="34" charset="0"/>
                  </a:rPr>
                  <a:t> yang </a:t>
                </a:r>
                <a:r>
                  <a:rPr lang="en-US" sz="1650" kern="1200" dirty="0" err="1">
                    <a:solidFill>
                      <a:srgbClr val="005C4A"/>
                    </a:solidFill>
                    <a:latin typeface="Candara" panose="020E0502030303020204" pitchFamily="34" charset="0"/>
                  </a:rPr>
                  <a:t>membolehkan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interaksi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dengan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lawan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jenis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adalah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belajar</a:t>
                </a:r>
                <a:r>
                  <a:rPr lang="en-US" sz="1650" kern="1200" dirty="0">
                    <a:solidFill>
                      <a:srgbClr val="005C4A"/>
                    </a:solidFill>
                    <a:latin typeface="Candara" panose="020E0502030303020204" pitchFamily="34" charset="0"/>
                  </a:rPr>
                  <a:t> dan </a:t>
                </a:r>
                <a:r>
                  <a:rPr lang="en-US" sz="1650" kern="1200" dirty="0" err="1">
                    <a:solidFill>
                      <a:srgbClr val="005C4A"/>
                    </a:solidFill>
                    <a:latin typeface="Candara" panose="020E0502030303020204" pitchFamily="34" charset="0"/>
                  </a:rPr>
                  <a:t>jual</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beli</a:t>
                </a:r>
                <a:r>
                  <a:rPr lang="en-US" sz="1650" kern="1200" dirty="0">
                    <a:solidFill>
                      <a:srgbClr val="005C4A"/>
                    </a:solidFill>
                    <a:latin typeface="Candara" panose="020E0502030303020204" pitchFamily="34" charset="0"/>
                  </a:rPr>
                  <a:t>.</a:t>
                </a:r>
                <a:endParaRPr lang="en-ID" sz="1650" kern="1200" dirty="0">
                  <a:solidFill>
                    <a:srgbClr val="005C4A"/>
                  </a:solidFill>
                  <a:latin typeface="Candara" panose="020E0502030303020204" pitchFamily="34" charset="0"/>
                </a:endParaRPr>
              </a:p>
            </p:txBody>
          </p:sp>
        </p:grpSp>
        <p:grpSp>
          <p:nvGrpSpPr>
            <p:cNvPr id="5" name="Group 4">
              <a:extLst>
                <a:ext uri="{FF2B5EF4-FFF2-40B4-BE49-F238E27FC236}">
                  <a16:creationId xmlns:a16="http://schemas.microsoft.com/office/drawing/2014/main" id="{03C203D9-3B32-9037-5441-BB147D6CD462}"/>
                </a:ext>
              </a:extLst>
            </p:cNvPr>
            <p:cNvGrpSpPr/>
            <p:nvPr/>
          </p:nvGrpSpPr>
          <p:grpSpPr>
            <a:xfrm>
              <a:off x="2430147" y="514350"/>
              <a:ext cx="1009827" cy="3461361"/>
              <a:chOff x="2430147" y="514350"/>
              <a:chExt cx="1009827" cy="3461361"/>
            </a:xfrm>
          </p:grpSpPr>
          <p:sp>
            <p:nvSpPr>
              <p:cNvPr id="41" name="Oval 40">
                <a:extLst>
                  <a:ext uri="{FF2B5EF4-FFF2-40B4-BE49-F238E27FC236}">
                    <a16:creationId xmlns:a16="http://schemas.microsoft.com/office/drawing/2014/main" id="{AA3D00D1-FDAC-CE4D-5F11-0E74C634FB41}"/>
                  </a:ext>
                </a:extLst>
              </p:cNvPr>
              <p:cNvSpPr/>
              <p:nvPr/>
            </p:nvSpPr>
            <p:spPr>
              <a:xfrm>
                <a:off x="2462842" y="514350"/>
                <a:ext cx="565761" cy="565761"/>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1</a:t>
                </a:r>
                <a:endParaRPr lang="en-ID" sz="2400" b="1" dirty="0">
                  <a:solidFill>
                    <a:schemeClr val="bg1"/>
                  </a:solidFill>
                  <a:latin typeface="Candara" panose="020E0502030303020204" pitchFamily="34" charset="0"/>
                </a:endParaRPr>
              </a:p>
            </p:txBody>
          </p:sp>
          <p:sp>
            <p:nvSpPr>
              <p:cNvPr id="43" name="Oval 42">
                <a:extLst>
                  <a:ext uri="{FF2B5EF4-FFF2-40B4-BE49-F238E27FC236}">
                    <a16:creationId xmlns:a16="http://schemas.microsoft.com/office/drawing/2014/main" id="{650EBF81-80F5-1478-4F5A-9601DD963312}"/>
                  </a:ext>
                </a:extLst>
              </p:cNvPr>
              <p:cNvSpPr/>
              <p:nvPr/>
            </p:nvSpPr>
            <p:spPr>
              <a:xfrm>
                <a:off x="2811147" y="1200150"/>
                <a:ext cx="565761" cy="565761"/>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2</a:t>
                </a:r>
                <a:endParaRPr lang="en-ID" sz="2400" b="1" dirty="0">
                  <a:solidFill>
                    <a:schemeClr val="bg1"/>
                  </a:solidFill>
                  <a:latin typeface="Candara" panose="020E0502030303020204" pitchFamily="34" charset="0"/>
                </a:endParaRPr>
              </a:p>
            </p:txBody>
          </p:sp>
          <p:sp>
            <p:nvSpPr>
              <p:cNvPr id="45" name="Oval 44">
                <a:extLst>
                  <a:ext uri="{FF2B5EF4-FFF2-40B4-BE49-F238E27FC236}">
                    <a16:creationId xmlns:a16="http://schemas.microsoft.com/office/drawing/2014/main" id="{AB91DAA8-A37F-CD33-43E9-641677C919DE}"/>
                  </a:ext>
                </a:extLst>
              </p:cNvPr>
              <p:cNvSpPr/>
              <p:nvPr/>
            </p:nvSpPr>
            <p:spPr>
              <a:xfrm>
                <a:off x="2874213" y="1962150"/>
                <a:ext cx="565761" cy="565761"/>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3</a:t>
                </a:r>
                <a:endParaRPr lang="en-ID" sz="2400" b="1" dirty="0">
                  <a:solidFill>
                    <a:schemeClr val="bg1"/>
                  </a:solidFill>
                  <a:latin typeface="Candara" panose="020E0502030303020204" pitchFamily="34" charset="0"/>
                </a:endParaRPr>
              </a:p>
            </p:txBody>
          </p:sp>
          <p:sp>
            <p:nvSpPr>
              <p:cNvPr id="47" name="Oval 46">
                <a:extLst>
                  <a:ext uri="{FF2B5EF4-FFF2-40B4-BE49-F238E27FC236}">
                    <a16:creationId xmlns:a16="http://schemas.microsoft.com/office/drawing/2014/main" id="{D338C1C1-5843-49CF-7E4C-DE86EE156505}"/>
                  </a:ext>
                </a:extLst>
              </p:cNvPr>
              <p:cNvSpPr/>
              <p:nvPr/>
            </p:nvSpPr>
            <p:spPr>
              <a:xfrm>
                <a:off x="2743200" y="2724150"/>
                <a:ext cx="565761" cy="565761"/>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4</a:t>
                </a:r>
                <a:endParaRPr lang="en-ID" sz="2400" b="1" dirty="0">
                  <a:solidFill>
                    <a:schemeClr val="bg1"/>
                  </a:solidFill>
                  <a:latin typeface="Candara" panose="020E0502030303020204" pitchFamily="34" charset="0"/>
                </a:endParaRPr>
              </a:p>
            </p:txBody>
          </p:sp>
          <p:sp>
            <p:nvSpPr>
              <p:cNvPr id="49" name="Oval 48">
                <a:extLst>
                  <a:ext uri="{FF2B5EF4-FFF2-40B4-BE49-F238E27FC236}">
                    <a16:creationId xmlns:a16="http://schemas.microsoft.com/office/drawing/2014/main" id="{50980B70-7518-3913-4D8E-5327570F9711}"/>
                  </a:ext>
                </a:extLst>
              </p:cNvPr>
              <p:cNvSpPr/>
              <p:nvPr/>
            </p:nvSpPr>
            <p:spPr>
              <a:xfrm>
                <a:off x="2430147" y="3409950"/>
                <a:ext cx="565761" cy="565761"/>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5</a:t>
                </a:r>
                <a:endParaRPr lang="en-ID" sz="2400" b="1" dirty="0">
                  <a:solidFill>
                    <a:schemeClr val="bg1"/>
                  </a:solidFill>
                  <a:latin typeface="Candara" panose="020E0502030303020204" pitchFamily="34" charset="0"/>
                </a:endParaRPr>
              </a:p>
            </p:txBody>
          </p:sp>
        </p:grpSp>
      </p:grpSp>
      <p:sp>
        <p:nvSpPr>
          <p:cNvPr id="52" name="TextBox 51">
            <a:hlinkClick r:id="rId3" action="ppaction://hlinksldjump"/>
            <a:extLst>
              <a:ext uri="{FF2B5EF4-FFF2-40B4-BE49-F238E27FC236}">
                <a16:creationId xmlns:a16="http://schemas.microsoft.com/office/drawing/2014/main" id="{62BB3A72-D830-B854-7B23-FB47C97D208C}"/>
              </a:ext>
            </a:extLst>
          </p:cNvPr>
          <p:cNvSpPr txBox="1"/>
          <p:nvPr/>
        </p:nvSpPr>
        <p:spPr>
          <a:xfrm>
            <a:off x="42601" y="1717822"/>
            <a:ext cx="2661367" cy="1311128"/>
          </a:xfrm>
          <a:prstGeom prst="rect">
            <a:avLst/>
          </a:prstGeom>
          <a:noFill/>
          <a:ln>
            <a:noFill/>
          </a:ln>
        </p:spPr>
        <p:txBody>
          <a:bodyPr wrap="square">
            <a:spAutoFit/>
          </a:bodyPr>
          <a:lstStyle/>
          <a:p>
            <a:pPr algn="ctr" defTabSz="1066800">
              <a:lnSpc>
                <a:spcPct val="90000"/>
              </a:lnSpc>
              <a:spcBef>
                <a:spcPct val="0"/>
              </a:spcBef>
            </a:pPr>
            <a:r>
              <a:rPr lang="en-ID" sz="2200" b="1" kern="1200" dirty="0">
                <a:solidFill>
                  <a:srgbClr val="005C4A"/>
                </a:solidFill>
                <a:latin typeface="Candara" panose="020E0502030303020204" pitchFamily="34" charset="0"/>
              </a:rPr>
              <a:t>Isi dan </a:t>
            </a:r>
            <a:r>
              <a:rPr lang="en-ID" sz="2200" b="1" kern="1200" dirty="0" err="1">
                <a:solidFill>
                  <a:srgbClr val="005C4A"/>
                </a:solidFill>
                <a:latin typeface="Candara" panose="020E0502030303020204" pitchFamily="34" charset="0"/>
              </a:rPr>
              <a:t>Kandungan</a:t>
            </a:r>
            <a:r>
              <a:rPr lang="en-ID" sz="2200" b="1" dirty="0">
                <a:solidFill>
                  <a:srgbClr val="005C4A"/>
                </a:solidFill>
                <a:latin typeface="Candara" panose="020E0502030303020204" pitchFamily="34" charset="0"/>
              </a:rPr>
              <a:t> Hadis </a:t>
            </a:r>
            <a:r>
              <a:rPr lang="en-ID" sz="2200" b="1" dirty="0" err="1">
                <a:solidFill>
                  <a:srgbClr val="005C4A"/>
                </a:solidFill>
                <a:latin typeface="Candara" panose="020E0502030303020204" pitchFamily="34" charset="0"/>
              </a:rPr>
              <a:t>tentang</a:t>
            </a:r>
            <a:r>
              <a:rPr lang="en-ID" sz="2200" b="1" dirty="0">
                <a:solidFill>
                  <a:srgbClr val="005C4A"/>
                </a:solidFill>
                <a:latin typeface="Candara" panose="020E0502030303020204" pitchFamily="34" charset="0"/>
              </a:rPr>
              <a:t> </a:t>
            </a:r>
            <a:r>
              <a:rPr lang="en-ID" sz="2200" b="1" dirty="0" err="1">
                <a:solidFill>
                  <a:srgbClr val="005C4A"/>
                </a:solidFill>
                <a:latin typeface="Candara" panose="020E0502030303020204" pitchFamily="34" charset="0"/>
              </a:rPr>
              <a:t>Larangan</a:t>
            </a:r>
            <a:r>
              <a:rPr lang="en-ID" sz="2200" b="1" dirty="0">
                <a:solidFill>
                  <a:srgbClr val="005C4A"/>
                </a:solidFill>
                <a:latin typeface="Candara" panose="020E0502030303020204" pitchFamily="34" charset="0"/>
              </a:rPr>
              <a:t> </a:t>
            </a:r>
            <a:r>
              <a:rPr lang="en-ID" sz="2200" b="1" dirty="0" err="1">
                <a:solidFill>
                  <a:srgbClr val="005C4A"/>
                </a:solidFill>
                <a:latin typeface="Candara" panose="020E0502030303020204" pitchFamily="34" charset="0"/>
              </a:rPr>
              <a:t>Pergaulan</a:t>
            </a:r>
            <a:r>
              <a:rPr lang="en-ID" sz="2200" b="1" dirty="0">
                <a:solidFill>
                  <a:srgbClr val="005C4A"/>
                </a:solidFill>
                <a:latin typeface="Candara" panose="020E0502030303020204" pitchFamily="34" charset="0"/>
              </a:rPr>
              <a:t> </a:t>
            </a:r>
            <a:r>
              <a:rPr lang="en-ID" sz="2200" b="1" dirty="0" err="1">
                <a:solidFill>
                  <a:srgbClr val="005C4A"/>
                </a:solidFill>
                <a:latin typeface="Candara" panose="020E0502030303020204" pitchFamily="34" charset="0"/>
              </a:rPr>
              <a:t>Bebas</a:t>
            </a:r>
            <a:r>
              <a:rPr lang="en-ID" sz="2200" b="1" dirty="0">
                <a:solidFill>
                  <a:srgbClr val="005C4A"/>
                </a:solidFill>
                <a:latin typeface="Candara" panose="020E0502030303020204" pitchFamily="34" charset="0"/>
              </a:rPr>
              <a:t> dan Zina</a:t>
            </a:r>
            <a:endParaRPr lang="en-ID" sz="2200" kern="12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686322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22" presetClass="entr" presetSubtype="1" fill="hold"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152400" y="237552"/>
            <a:ext cx="3274422" cy="1135549"/>
            <a:chOff x="147120" y="243090"/>
            <a:chExt cx="3274422" cy="1135549"/>
          </a:xfrm>
        </p:grpSpPr>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26" name="Rectangle 25">
              <a:hlinkClick r:id="rId3" action="ppaction://hlinksldjump"/>
            </p:cNvPr>
            <p:cNvSpPr/>
            <p:nvPr/>
          </p:nvSpPr>
          <p:spPr>
            <a:xfrm>
              <a:off x="147120" y="358558"/>
              <a:ext cx="3094026" cy="923330"/>
            </a:xfrm>
            <a:prstGeom prst="rect">
              <a:avLst/>
            </a:prstGeom>
          </p:spPr>
          <p:txBody>
            <a:bodyPr wrap="square">
              <a:spAutoFit/>
            </a:bodyPr>
            <a:lstStyle/>
            <a:p>
              <a:pPr algn="ctr"/>
              <a:r>
                <a:rPr lang="en-US" b="1" dirty="0" err="1">
                  <a:solidFill>
                    <a:srgbClr val="005C4A"/>
                  </a:solidFill>
                  <a:latin typeface="Candara" panose="020E0502030303020204" pitchFamily="34" charset="0"/>
                </a:rPr>
                <a:t>Perilaku</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Cerminan</a:t>
              </a:r>
              <a:endParaRPr lang="en-US" b="1" dirty="0">
                <a:solidFill>
                  <a:srgbClr val="005C4A"/>
                </a:solidFill>
                <a:latin typeface="Candara" panose="020E0502030303020204" pitchFamily="34" charset="0"/>
              </a:endParaRPr>
            </a:p>
            <a:p>
              <a:pPr algn="ctr"/>
              <a:r>
                <a:rPr lang="en-ID" b="1" dirty="0">
                  <a:solidFill>
                    <a:srgbClr val="005C4A"/>
                  </a:solidFill>
                  <a:latin typeface="Candara" panose="020E0502030303020204" pitchFamily="34" charset="0"/>
                </a:rPr>
                <a:t>Hadis </a:t>
              </a:r>
              <a:r>
                <a:rPr lang="en-ID" b="1" dirty="0" err="1">
                  <a:solidFill>
                    <a:srgbClr val="005C4A"/>
                  </a:solidFill>
                  <a:latin typeface="Candara" panose="020E0502030303020204" pitchFamily="34" charset="0"/>
                </a:rPr>
                <a:t>tentang</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Larangan</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Pergaulan</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Bebas</a:t>
              </a:r>
              <a:r>
                <a:rPr lang="en-ID" b="1" dirty="0">
                  <a:solidFill>
                    <a:srgbClr val="005C4A"/>
                  </a:solidFill>
                  <a:latin typeface="Candara" panose="020E0502030303020204" pitchFamily="34" charset="0"/>
                </a:rPr>
                <a:t> dan Zina</a:t>
              </a:r>
              <a:endParaRPr lang="en-ID" dirty="0">
                <a:solidFill>
                  <a:srgbClr val="005C4A"/>
                </a:solidFill>
                <a:latin typeface="Candara" panose="020E0502030303020204" pitchFamily="34" charset="0"/>
              </a:endParaRPr>
            </a:p>
          </p:txBody>
        </p:sp>
      </p:grpSp>
      <p:grpSp>
        <p:nvGrpSpPr>
          <p:cNvPr id="5" name="Group 4">
            <a:extLst>
              <a:ext uri="{FF2B5EF4-FFF2-40B4-BE49-F238E27FC236}">
                <a16:creationId xmlns:a16="http://schemas.microsoft.com/office/drawing/2014/main" id="{CE4E47C8-D915-473C-9A72-CDEDD695D3FA}"/>
              </a:ext>
            </a:extLst>
          </p:cNvPr>
          <p:cNvGrpSpPr/>
          <p:nvPr/>
        </p:nvGrpSpPr>
        <p:grpSpPr>
          <a:xfrm>
            <a:off x="3539861" y="2879911"/>
            <a:ext cx="5080983" cy="1705719"/>
            <a:chOff x="3539861" y="2879911"/>
            <a:chExt cx="5080983" cy="1705719"/>
          </a:xfrm>
        </p:grpSpPr>
        <p:grpSp>
          <p:nvGrpSpPr>
            <p:cNvPr id="33" name="Group 32">
              <a:extLst>
                <a:ext uri="{FF2B5EF4-FFF2-40B4-BE49-F238E27FC236}">
                  <a16:creationId xmlns:a16="http://schemas.microsoft.com/office/drawing/2014/main" id="{EE11C439-0598-FE11-1949-C677E0E84DD2}"/>
                </a:ext>
              </a:extLst>
            </p:cNvPr>
            <p:cNvGrpSpPr/>
            <p:nvPr/>
          </p:nvGrpSpPr>
          <p:grpSpPr>
            <a:xfrm>
              <a:off x="3539861" y="2879911"/>
              <a:ext cx="5080983" cy="1705719"/>
              <a:chOff x="3831772" y="2980939"/>
              <a:chExt cx="7300686" cy="2479543"/>
            </a:xfrm>
          </p:grpSpPr>
          <p:grpSp>
            <p:nvGrpSpPr>
              <p:cNvPr id="18" name="Group 17">
                <a:extLst>
                  <a:ext uri="{FF2B5EF4-FFF2-40B4-BE49-F238E27FC236}">
                    <a16:creationId xmlns:a16="http://schemas.microsoft.com/office/drawing/2014/main" id="{C474726F-AE24-A397-8622-2BD5301A55AC}"/>
                  </a:ext>
                </a:extLst>
              </p:cNvPr>
              <p:cNvGrpSpPr/>
              <p:nvPr/>
            </p:nvGrpSpPr>
            <p:grpSpPr>
              <a:xfrm>
                <a:off x="3831772" y="2980939"/>
                <a:ext cx="7300686" cy="2479543"/>
                <a:chOff x="2554514" y="763843"/>
                <a:chExt cx="8157029" cy="2770384"/>
              </a:xfrm>
            </p:grpSpPr>
            <p:sp>
              <p:nvSpPr>
                <p:cNvPr id="19" name="Arrow: Pentagon 18">
                  <a:extLst>
                    <a:ext uri="{FF2B5EF4-FFF2-40B4-BE49-F238E27FC236}">
                      <a16:creationId xmlns:a16="http://schemas.microsoft.com/office/drawing/2014/main" id="{301DFBB6-44B3-A864-FE6D-4AEDE81B1535}"/>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50" dirty="0">
                    <a:solidFill>
                      <a:srgbClr val="005C4A"/>
                    </a:solidFill>
                    <a:latin typeface="Candara" panose="020E0502030303020204" pitchFamily="34" charset="0"/>
                  </a:endParaRPr>
                </a:p>
              </p:txBody>
            </p:sp>
            <p:sp>
              <p:nvSpPr>
                <p:cNvPr id="20" name="Oval 19">
                  <a:extLst>
                    <a:ext uri="{FF2B5EF4-FFF2-40B4-BE49-F238E27FC236}">
                      <a16:creationId xmlns:a16="http://schemas.microsoft.com/office/drawing/2014/main" id="{35638D7F-EF62-F27D-4FC9-6919F69BB65E}"/>
                    </a:ext>
                  </a:extLst>
                </p:cNvPr>
                <p:cNvSpPr/>
                <p:nvPr/>
              </p:nvSpPr>
              <p:spPr>
                <a:xfrm>
                  <a:off x="7779657" y="763843"/>
                  <a:ext cx="2931886" cy="2770384"/>
                </a:xfrm>
                <a:prstGeom prst="ellipse">
                  <a:avLst/>
                </a:prstGeom>
                <a:blipFill>
                  <a:blip r:embed="rId4"/>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grpSp>
          <p:sp>
            <p:nvSpPr>
              <p:cNvPr id="30" name="TextBox 29">
                <a:extLst>
                  <a:ext uri="{FF2B5EF4-FFF2-40B4-BE49-F238E27FC236}">
                    <a16:creationId xmlns:a16="http://schemas.microsoft.com/office/drawing/2014/main" id="{78CC29FD-511B-3536-8E8C-F2556328E866}"/>
                  </a:ext>
                </a:extLst>
              </p:cNvPr>
              <p:cNvSpPr txBox="1"/>
              <p:nvPr/>
            </p:nvSpPr>
            <p:spPr>
              <a:xfrm>
                <a:off x="3946573" y="3751438"/>
                <a:ext cx="4433938" cy="939548"/>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menjaga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adab</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saat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ada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keperluan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lawan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endParaRPr lang="en-ID" dirty="0">
                  <a:solidFill>
                    <a:srgbClr val="005C4A"/>
                  </a:solidFill>
                  <a:latin typeface="Candara" panose="020E0502030303020204" pitchFamily="34" charset="0"/>
                </a:endParaRPr>
              </a:p>
            </p:txBody>
          </p:sp>
        </p:grpSp>
        <p:sp>
          <p:nvSpPr>
            <p:cNvPr id="31" name="Rectangle 30">
              <a:extLst>
                <a:ext uri="{FF2B5EF4-FFF2-40B4-BE49-F238E27FC236}">
                  <a16:creationId xmlns:a16="http://schemas.microsoft.com/office/drawing/2014/main" id="{34B92451-54E7-7845-08D4-8CC6270468FA}"/>
                </a:ext>
              </a:extLst>
            </p:cNvPr>
            <p:cNvSpPr/>
            <p:nvPr/>
          </p:nvSpPr>
          <p:spPr>
            <a:xfrm>
              <a:off x="7010400" y="4216852"/>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rgbClr val="005C4A"/>
                  </a:solidFill>
                  <a:latin typeface="Candara" panose="020E0502030303020204" pitchFamily="34" charset="0"/>
                </a:rPr>
                <a:t>sumber</a:t>
              </a:r>
              <a:r>
                <a:rPr lang="en-US" sz="1000" dirty="0">
                  <a:solidFill>
                    <a:srgbClr val="005C4A"/>
                  </a:solidFill>
                  <a:latin typeface="Candara" panose="020E0502030303020204" pitchFamily="34" charset="0"/>
                </a:rPr>
                <a:t>: pexels.com</a:t>
              </a:r>
              <a:endParaRPr lang="en-ID" sz="1000" dirty="0">
                <a:solidFill>
                  <a:srgbClr val="005C4A"/>
                </a:solidFill>
                <a:latin typeface="Candara" panose="020E0502030303020204" pitchFamily="34" charset="0"/>
              </a:endParaRPr>
            </a:p>
          </p:txBody>
        </p:sp>
      </p:grpSp>
      <p:grpSp>
        <p:nvGrpSpPr>
          <p:cNvPr id="4" name="Group 3">
            <a:extLst>
              <a:ext uri="{FF2B5EF4-FFF2-40B4-BE49-F238E27FC236}">
                <a16:creationId xmlns:a16="http://schemas.microsoft.com/office/drawing/2014/main" id="{BE103F52-BA64-E0C6-FE85-03C80CDFA31D}"/>
              </a:ext>
            </a:extLst>
          </p:cNvPr>
          <p:cNvGrpSpPr/>
          <p:nvPr/>
        </p:nvGrpSpPr>
        <p:grpSpPr>
          <a:xfrm>
            <a:off x="1120587" y="1898073"/>
            <a:ext cx="5159843" cy="1705719"/>
            <a:chOff x="1120587" y="1898073"/>
            <a:chExt cx="5159843" cy="1705719"/>
          </a:xfrm>
        </p:grpSpPr>
        <p:grpSp>
          <p:nvGrpSpPr>
            <p:cNvPr id="32" name="Group 31">
              <a:extLst>
                <a:ext uri="{FF2B5EF4-FFF2-40B4-BE49-F238E27FC236}">
                  <a16:creationId xmlns:a16="http://schemas.microsoft.com/office/drawing/2014/main" id="{7A2165BB-1FDB-A787-43BD-499024C6DDDA}"/>
                </a:ext>
              </a:extLst>
            </p:cNvPr>
            <p:cNvGrpSpPr/>
            <p:nvPr/>
          </p:nvGrpSpPr>
          <p:grpSpPr>
            <a:xfrm>
              <a:off x="1120587" y="1898073"/>
              <a:ext cx="5159843" cy="1705719"/>
              <a:chOff x="355602" y="1727845"/>
              <a:chExt cx="7413997" cy="2479543"/>
            </a:xfrm>
          </p:grpSpPr>
          <p:grpSp>
            <p:nvGrpSpPr>
              <p:cNvPr id="15" name="Group 14">
                <a:extLst>
                  <a:ext uri="{FF2B5EF4-FFF2-40B4-BE49-F238E27FC236}">
                    <a16:creationId xmlns:a16="http://schemas.microsoft.com/office/drawing/2014/main" id="{34E259B1-F393-A851-1B5B-4698D2670E44}"/>
                  </a:ext>
                </a:extLst>
              </p:cNvPr>
              <p:cNvGrpSpPr/>
              <p:nvPr/>
            </p:nvGrpSpPr>
            <p:grpSpPr>
              <a:xfrm flipH="1">
                <a:off x="355602" y="1727845"/>
                <a:ext cx="7300685" cy="2479543"/>
                <a:chOff x="2554514" y="666543"/>
                <a:chExt cx="8157028" cy="2770384"/>
              </a:xfrm>
            </p:grpSpPr>
            <p:sp>
              <p:nvSpPr>
                <p:cNvPr id="16" name="Arrow: Pentagon 15">
                  <a:extLst>
                    <a:ext uri="{FF2B5EF4-FFF2-40B4-BE49-F238E27FC236}">
                      <a16:creationId xmlns:a16="http://schemas.microsoft.com/office/drawing/2014/main" id="{B6A70B58-B66B-5D79-0AB6-C97D4D525050}"/>
                    </a:ext>
                  </a:extLst>
                </p:cNvPr>
                <p:cNvSpPr/>
                <p:nvPr/>
              </p:nvSpPr>
              <p:spPr>
                <a:xfrm>
                  <a:off x="2554514" y="1452351"/>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50" dirty="0">
                    <a:solidFill>
                      <a:srgbClr val="005C4A"/>
                    </a:solidFill>
                    <a:latin typeface="Candara" panose="020E0502030303020204" pitchFamily="34" charset="0"/>
                  </a:endParaRPr>
                </a:p>
              </p:txBody>
            </p:sp>
            <p:sp>
              <p:nvSpPr>
                <p:cNvPr id="17" name="Oval 16">
                  <a:extLst>
                    <a:ext uri="{FF2B5EF4-FFF2-40B4-BE49-F238E27FC236}">
                      <a16:creationId xmlns:a16="http://schemas.microsoft.com/office/drawing/2014/main" id="{1D490723-1661-9491-66C3-3DA9EC016434}"/>
                    </a:ext>
                  </a:extLst>
                </p:cNvPr>
                <p:cNvSpPr/>
                <p:nvPr/>
              </p:nvSpPr>
              <p:spPr>
                <a:xfrm flipH="1">
                  <a:off x="7779656" y="666543"/>
                  <a:ext cx="2931886" cy="2770384"/>
                </a:xfrm>
                <a:prstGeom prst="ellipse">
                  <a:avLst/>
                </a:prstGeom>
                <a:blipFill>
                  <a:blip r:embed="rId5"/>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grpSp>
          <p:sp>
            <p:nvSpPr>
              <p:cNvPr id="28" name="TextBox 27">
                <a:extLst>
                  <a:ext uri="{FF2B5EF4-FFF2-40B4-BE49-F238E27FC236}">
                    <a16:creationId xmlns:a16="http://schemas.microsoft.com/office/drawing/2014/main" id="{6EF1AE6A-98BB-85C0-A767-0D7532178B71}"/>
                  </a:ext>
                </a:extLst>
              </p:cNvPr>
              <p:cNvSpPr txBox="1"/>
              <p:nvPr/>
            </p:nvSpPr>
            <p:spPr>
              <a:xfrm>
                <a:off x="2906056" y="2610093"/>
                <a:ext cx="4863543" cy="939548"/>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menghindari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berduaan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lawan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jenis</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bukan</a:t>
                </a:r>
                <a:r>
                  <a:rPr lang="en-US" dirty="0">
                    <a:solidFill>
                      <a:srgbClr val="005C4A"/>
                    </a:solidFill>
                    <a:latin typeface="Candara" panose="020E0502030303020204" pitchFamily="34" charset="0"/>
                  </a:rPr>
                  <a:t> mahram</a:t>
                </a:r>
                <a:endParaRPr lang="en-ID" dirty="0">
                  <a:solidFill>
                    <a:srgbClr val="005C4A"/>
                  </a:solidFill>
                  <a:latin typeface="Candara" panose="020E0502030303020204" pitchFamily="34" charset="0"/>
                </a:endParaRPr>
              </a:p>
            </p:txBody>
          </p:sp>
        </p:grpSp>
        <p:sp>
          <p:nvSpPr>
            <p:cNvPr id="34" name="Rectangle 33">
              <a:extLst>
                <a:ext uri="{FF2B5EF4-FFF2-40B4-BE49-F238E27FC236}">
                  <a16:creationId xmlns:a16="http://schemas.microsoft.com/office/drawing/2014/main" id="{C07610A8-C0F2-D88D-0243-A1A939B8422C}"/>
                </a:ext>
              </a:extLst>
            </p:cNvPr>
            <p:cNvSpPr/>
            <p:nvPr/>
          </p:nvSpPr>
          <p:spPr>
            <a:xfrm>
              <a:off x="1332323" y="3181350"/>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pexels.com</a:t>
              </a:r>
              <a:endParaRPr lang="en-ID" sz="100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30AEF2F4-1B2C-C80C-F8BA-5AFE21C639ED}"/>
              </a:ext>
            </a:extLst>
          </p:cNvPr>
          <p:cNvGrpSpPr/>
          <p:nvPr/>
        </p:nvGrpSpPr>
        <p:grpSpPr>
          <a:xfrm>
            <a:off x="3539861" y="1045214"/>
            <a:ext cx="5080983" cy="1705719"/>
            <a:chOff x="3539861" y="1045214"/>
            <a:chExt cx="5080983" cy="1705719"/>
          </a:xfrm>
        </p:grpSpPr>
        <p:grpSp>
          <p:nvGrpSpPr>
            <p:cNvPr id="3" name="Group 2"/>
            <p:cNvGrpSpPr/>
            <p:nvPr/>
          </p:nvGrpSpPr>
          <p:grpSpPr>
            <a:xfrm>
              <a:off x="3539861" y="1045214"/>
              <a:ext cx="5080983" cy="1705719"/>
              <a:chOff x="3539861" y="1045214"/>
              <a:chExt cx="5080983" cy="1705719"/>
            </a:xfrm>
          </p:grpSpPr>
          <p:grpSp>
            <p:nvGrpSpPr>
              <p:cNvPr id="14" name="Group 13">
                <a:extLst>
                  <a:ext uri="{FF2B5EF4-FFF2-40B4-BE49-F238E27FC236}">
                    <a16:creationId xmlns:a16="http://schemas.microsoft.com/office/drawing/2014/main" id="{A7601776-CA96-A15C-FBF2-1CABC95AC93F}"/>
                  </a:ext>
                </a:extLst>
              </p:cNvPr>
              <p:cNvGrpSpPr/>
              <p:nvPr/>
            </p:nvGrpSpPr>
            <p:grpSpPr>
              <a:xfrm>
                <a:off x="3539861" y="1045214"/>
                <a:ext cx="5080983" cy="1705719"/>
                <a:chOff x="2554514" y="763845"/>
                <a:chExt cx="8157029" cy="2770384"/>
              </a:xfrm>
            </p:grpSpPr>
            <p:sp>
              <p:nvSpPr>
                <p:cNvPr id="12" name="Arrow: Pentagon 11">
                  <a:extLst>
                    <a:ext uri="{FF2B5EF4-FFF2-40B4-BE49-F238E27FC236}">
                      <a16:creationId xmlns:a16="http://schemas.microsoft.com/office/drawing/2014/main" id="{A3A86643-E6DA-5FFB-BF4B-62290941E05D}"/>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005C4A"/>
                    </a:solidFill>
                    <a:latin typeface="Candara" panose="020E0502030303020204" pitchFamily="34" charset="0"/>
                  </a:endParaRPr>
                </a:p>
              </p:txBody>
            </p:sp>
            <p:sp>
              <p:nvSpPr>
                <p:cNvPr id="13" name="Oval 12">
                  <a:extLst>
                    <a:ext uri="{FF2B5EF4-FFF2-40B4-BE49-F238E27FC236}">
                      <a16:creationId xmlns:a16="http://schemas.microsoft.com/office/drawing/2014/main" id="{2FDFECF6-C53D-0E5B-4992-66FD0E2E0F19}"/>
                    </a:ext>
                  </a:extLst>
                </p:cNvPr>
                <p:cNvSpPr/>
                <p:nvPr/>
              </p:nvSpPr>
              <p:spPr>
                <a:xfrm>
                  <a:off x="7779657" y="763845"/>
                  <a:ext cx="2931886" cy="2770384"/>
                </a:xfrm>
                <a:prstGeom prst="ellipse">
                  <a:avLst/>
                </a:prstGeom>
                <a:blipFill dpi="0" rotWithShape="1">
                  <a:blip r:embed="rId6"/>
                  <a:srcRect/>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grpSp>
          <p:sp>
            <p:nvSpPr>
              <p:cNvPr id="27" name="TextBox 26">
                <a:extLst>
                  <a:ext uri="{FF2B5EF4-FFF2-40B4-BE49-F238E27FC236}">
                    <a16:creationId xmlns:a16="http://schemas.microsoft.com/office/drawing/2014/main" id="{60828793-3AF2-7388-C671-4E06F14E8FA5}"/>
                  </a:ext>
                </a:extLst>
              </p:cNvPr>
              <p:cNvSpPr txBox="1"/>
              <p:nvPr/>
            </p:nvSpPr>
            <p:spPr>
              <a:xfrm>
                <a:off x="3657600" y="1605975"/>
                <a:ext cx="3082838" cy="646331"/>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menjauhi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pergaulan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bebas</a:t>
                </a:r>
                <a:r>
                  <a:rPr lang="en-US" dirty="0">
                    <a:solidFill>
                      <a:srgbClr val="005C4A"/>
                    </a:solidFill>
                    <a:latin typeface="Candara" panose="020E0502030303020204" pitchFamily="34" charset="0"/>
                  </a:rPr>
                  <a:t> di mana pun dan </a:t>
                </a:r>
                <a:r>
                  <a:rPr lang="en-US" dirty="0" err="1">
                    <a:solidFill>
                      <a:srgbClr val="005C4A"/>
                    </a:solidFill>
                    <a:latin typeface="Candara" panose="020E0502030303020204" pitchFamily="34" charset="0"/>
                  </a:rPr>
                  <a:t>kapan</a:t>
                </a:r>
                <a:r>
                  <a:rPr lang="en-US" dirty="0">
                    <a:solidFill>
                      <a:srgbClr val="005C4A"/>
                    </a:solidFill>
                    <a:latin typeface="Candara" panose="020E0502030303020204" pitchFamily="34" charset="0"/>
                  </a:rPr>
                  <a:t> pun</a:t>
                </a:r>
                <a:endParaRPr lang="en-ID" dirty="0">
                  <a:solidFill>
                    <a:srgbClr val="005C4A"/>
                  </a:solidFill>
                  <a:latin typeface="Candara" panose="020E0502030303020204" pitchFamily="34" charset="0"/>
                </a:endParaRPr>
              </a:p>
            </p:txBody>
          </p:sp>
        </p:grpSp>
        <p:sp>
          <p:nvSpPr>
            <p:cNvPr id="37" name="Rectangle 36">
              <a:extLst>
                <a:ext uri="{FF2B5EF4-FFF2-40B4-BE49-F238E27FC236}">
                  <a16:creationId xmlns:a16="http://schemas.microsoft.com/office/drawing/2014/main" id="{8FAB5396-66ED-97D6-271F-CCA5AE450A43}"/>
                </a:ext>
              </a:extLst>
            </p:cNvPr>
            <p:cNvSpPr/>
            <p:nvPr/>
          </p:nvSpPr>
          <p:spPr>
            <a:xfrm>
              <a:off x="6978836" y="2343150"/>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rgbClr val="005C4A"/>
                  </a:solidFill>
                  <a:latin typeface="Candara" panose="020E0502030303020204" pitchFamily="34" charset="0"/>
                </a:rPr>
                <a:t>sumber</a:t>
              </a:r>
              <a:r>
                <a:rPr lang="en-US" sz="1000" dirty="0">
                  <a:solidFill>
                    <a:srgbClr val="005C4A"/>
                  </a:solidFill>
                  <a:latin typeface="Candara" panose="020E0502030303020204" pitchFamily="34" charset="0"/>
                </a:rPr>
                <a:t>: pexels.com</a:t>
              </a:r>
              <a:endParaRPr lang="en-ID" sz="1000" dirty="0">
                <a:solidFill>
                  <a:srgbClr val="005C4A"/>
                </a:solidFill>
                <a:latin typeface="Candara" panose="020E0502030303020204" pitchFamily="34" charset="0"/>
              </a:endParaRPr>
            </a:p>
          </p:txBody>
        </p:sp>
      </p:grpSp>
    </p:spTree>
    <p:extLst>
      <p:ext uri="{BB962C8B-B14F-4D97-AF65-F5344CB8AC3E}">
        <p14:creationId xmlns:p14="http://schemas.microsoft.com/office/powerpoint/2010/main" val="3355795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1250"/>
                                        <p:tgtEl>
                                          <p:spTgt spid="2"/>
                                        </p:tgtEl>
                                      </p:cBhvr>
                                    </p:animEffect>
                                  </p:childTnLst>
                                </p:cTn>
                              </p:par>
                            </p:childTnLst>
                          </p:cTn>
                        </p:par>
                        <p:par>
                          <p:cTn id="14" fill="hold">
                            <p:stCondLst>
                              <p:cond delay="2500"/>
                            </p:stCondLst>
                            <p:childTnLst>
                              <p:par>
                                <p:cTn id="15" presetID="22" presetClass="entr" presetSubtype="8" fill="hold" nodeType="afterEffect">
                                  <p:stCondLst>
                                    <p:cond delay="25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250"/>
                                        <p:tgtEl>
                                          <p:spTgt spid="4"/>
                                        </p:tgtEl>
                                      </p:cBhvr>
                                    </p:animEffect>
                                  </p:childTnLst>
                                </p:cTn>
                              </p:par>
                            </p:childTnLst>
                          </p:cTn>
                        </p:par>
                        <p:par>
                          <p:cTn id="18" fill="hold">
                            <p:stCondLst>
                              <p:cond delay="4000"/>
                            </p:stCondLst>
                            <p:childTnLst>
                              <p:par>
                                <p:cTn id="19" presetID="22" presetClass="entr" presetSubtype="2" fill="hold" nodeType="afterEffect">
                                  <p:stCondLst>
                                    <p:cond delay="25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3A42EBD7-44DB-FF59-459A-608412BDDE3C}"/>
              </a:ext>
            </a:extLst>
          </p:cNvPr>
          <p:cNvGraphicFramePr/>
          <p:nvPr>
            <p:extLst>
              <p:ext uri="{D42A27DB-BD31-4B8C-83A1-F6EECF244321}">
                <p14:modId xmlns:p14="http://schemas.microsoft.com/office/powerpoint/2010/main" val="1860902470"/>
              </p:ext>
            </p:extLst>
          </p:nvPr>
        </p:nvGraphicFramePr>
        <p:xfrm>
          <a:off x="1066800" y="2095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5264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3E9F364-C9BB-319F-ABFC-3127A67ACC49}"/>
              </a:ext>
            </a:extLst>
          </p:cNvPr>
          <p:cNvGrpSpPr/>
          <p:nvPr/>
        </p:nvGrpSpPr>
        <p:grpSpPr>
          <a:xfrm>
            <a:off x="1040424" y="819150"/>
            <a:ext cx="7063153" cy="3685762"/>
            <a:chOff x="627743" y="1175657"/>
            <a:chExt cx="10983686" cy="4920343"/>
          </a:xfrm>
        </p:grpSpPr>
        <p:sp>
          <p:nvSpPr>
            <p:cNvPr id="3" name="Rectangle 2">
              <a:extLst>
                <a:ext uri="{FF2B5EF4-FFF2-40B4-BE49-F238E27FC236}">
                  <a16:creationId xmlns:a16="http://schemas.microsoft.com/office/drawing/2014/main" id="{56FE0314-7FCB-A7BD-D18E-B5E37FB8F599}"/>
                </a:ext>
              </a:extLst>
            </p:cNvPr>
            <p:cNvSpPr/>
            <p:nvPr/>
          </p:nvSpPr>
          <p:spPr>
            <a:xfrm>
              <a:off x="627743" y="1175657"/>
              <a:ext cx="10983686" cy="4920343"/>
            </a:xfrm>
            <a:prstGeom prst="rect">
              <a:avLst/>
            </a:prstGeom>
            <a:solidFill>
              <a:schemeClr val="bg1"/>
            </a:solidFill>
            <a:ln>
              <a:solidFill>
                <a:srgbClr val="005C4A"/>
              </a:solidFill>
            </a:ln>
          </p:spPr>
          <p:txBody>
            <a:bodyPr/>
            <a:lstStyle/>
            <a:p>
              <a:endParaRPr lang="en-ID" sz="1700" dirty="0">
                <a:solidFill>
                  <a:srgbClr val="005C4A"/>
                </a:solidFill>
                <a:latin typeface="Candara" panose="020E0502030303020204" pitchFamily="34" charset="0"/>
              </a:endParaRPr>
            </a:p>
          </p:txBody>
        </p:sp>
        <p:sp>
          <p:nvSpPr>
            <p:cNvPr id="4" name="Rectangle 3">
              <a:extLst>
                <a:ext uri="{FF2B5EF4-FFF2-40B4-BE49-F238E27FC236}">
                  <a16:creationId xmlns:a16="http://schemas.microsoft.com/office/drawing/2014/main" id="{A8FEE6BD-6380-957A-2606-D010139A430B}"/>
                </a:ext>
              </a:extLst>
            </p:cNvPr>
            <p:cNvSpPr/>
            <p:nvPr/>
          </p:nvSpPr>
          <p:spPr>
            <a:xfrm>
              <a:off x="627743" y="1318956"/>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dirty="0" err="1">
                  <a:solidFill>
                    <a:srgbClr val="005C4A"/>
                  </a:solidFill>
                  <a:latin typeface="Candara" panose="020E0502030303020204" pitchFamily="34" charset="0"/>
                </a:rPr>
                <a:t>m</a:t>
              </a:r>
              <a:r>
                <a:rPr lang="en-US" sz="1700" kern="1200" dirty="0" err="1">
                  <a:solidFill>
                    <a:srgbClr val="005C4A"/>
                  </a:solidFill>
                  <a:latin typeface="Candara" panose="020E0502030303020204" pitchFamily="34" charset="0"/>
                </a:rPr>
                <a:t>endapat</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keridaan</a:t>
              </a:r>
              <a:r>
                <a:rPr lang="en-US" sz="1700" kern="1200" dirty="0">
                  <a:solidFill>
                    <a:srgbClr val="005C4A"/>
                  </a:solidFill>
                  <a:latin typeface="Candara" panose="020E0502030303020204" pitchFamily="34" charset="0"/>
                </a:rPr>
                <a:t> Allah </a:t>
              </a:r>
              <a:r>
                <a:rPr lang="en-US" sz="1700" kern="1200" dirty="0" err="1">
                  <a:solidFill>
                    <a:srgbClr val="005C4A"/>
                  </a:solidFill>
                  <a:latin typeface="Candara" panose="020E0502030303020204" pitchFamily="34" charset="0"/>
                </a:rPr>
                <a:t>Swt</a:t>
              </a:r>
              <a:r>
                <a:rPr lang="en-US" sz="1700" kern="1200" dirty="0">
                  <a:solidFill>
                    <a:srgbClr val="005C4A"/>
                  </a:solidFill>
                  <a:latin typeface="Candara" panose="020E0502030303020204" pitchFamily="34" charset="0"/>
                </a:rPr>
                <a:t>.</a:t>
              </a:r>
              <a:endParaRPr lang="en-ID" sz="1700" dirty="0"/>
            </a:p>
          </p:txBody>
        </p:sp>
        <p:sp>
          <p:nvSpPr>
            <p:cNvPr id="6" name="Rectangle 5">
              <a:extLst>
                <a:ext uri="{FF2B5EF4-FFF2-40B4-BE49-F238E27FC236}">
                  <a16:creationId xmlns:a16="http://schemas.microsoft.com/office/drawing/2014/main" id="{0A309F25-7756-25AC-19B1-8C58DD81C16A}"/>
                </a:ext>
              </a:extLst>
            </p:cNvPr>
            <p:cNvSpPr/>
            <p:nvPr/>
          </p:nvSpPr>
          <p:spPr>
            <a:xfrm>
              <a:off x="627743" y="2135435"/>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dirty="0" err="1">
                  <a:solidFill>
                    <a:srgbClr val="005C4A"/>
                  </a:solidFill>
                  <a:latin typeface="Candara" panose="020E0502030303020204" pitchFamily="34" charset="0"/>
                </a:rPr>
                <a:t>terhindar</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dari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kehamilan</a:t>
              </a:r>
              <a:r>
                <a:rPr lang="en-US" sz="1700" dirty="0">
                  <a:solidFill>
                    <a:srgbClr val="005C4A"/>
                  </a:solidFill>
                  <a:latin typeface="Candara" panose="020E0502030303020204" pitchFamily="34" charset="0"/>
                </a:rPr>
                <a:t> di </a:t>
              </a:r>
              <a:r>
                <a:rPr lang="en-US" sz="1700" dirty="0" err="1">
                  <a:solidFill>
                    <a:srgbClr val="005C4A"/>
                  </a:solidFill>
                  <a:latin typeface="Candara" panose="020E0502030303020204" pitchFamily="34" charset="0"/>
                </a:rPr>
                <a:t>luar</a:t>
              </a:r>
              <a:r>
                <a:rPr lang="en-US" sz="1700" dirty="0">
                  <a:solidFill>
                    <a:srgbClr val="005C4A"/>
                  </a:solidFill>
                  <a:latin typeface="Candara" panose="020E0502030303020204" pitchFamily="34" charset="0"/>
                </a:rPr>
                <a:t> nikah</a:t>
              </a:r>
              <a:endParaRPr lang="en-ID" sz="1700" dirty="0"/>
            </a:p>
          </p:txBody>
        </p:sp>
        <p:sp>
          <p:nvSpPr>
            <p:cNvPr id="8" name="Rectangle 7">
              <a:extLst>
                <a:ext uri="{FF2B5EF4-FFF2-40B4-BE49-F238E27FC236}">
                  <a16:creationId xmlns:a16="http://schemas.microsoft.com/office/drawing/2014/main" id="{4A483B3D-67A8-12A4-DB1D-25992F5FF119}"/>
                </a:ext>
              </a:extLst>
            </p:cNvPr>
            <p:cNvSpPr/>
            <p:nvPr/>
          </p:nvSpPr>
          <p:spPr>
            <a:xfrm>
              <a:off x="627743" y="2951915"/>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kern="1200" dirty="0" err="1">
                  <a:solidFill>
                    <a:srgbClr val="005C4A"/>
                  </a:solidFill>
                  <a:latin typeface="Candara" panose="020E0502030303020204" pitchFamily="34" charset="0"/>
                </a:rPr>
                <a:t>terhindar</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dari</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potensi</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terjangkit</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penyakit</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kelamin</a:t>
              </a:r>
              <a:endParaRPr lang="en-ID" sz="1700" dirty="0"/>
            </a:p>
          </p:txBody>
        </p:sp>
        <p:sp>
          <p:nvSpPr>
            <p:cNvPr id="10" name="Rectangle 9">
              <a:extLst>
                <a:ext uri="{FF2B5EF4-FFF2-40B4-BE49-F238E27FC236}">
                  <a16:creationId xmlns:a16="http://schemas.microsoft.com/office/drawing/2014/main" id="{01B88244-D336-C91F-DAFA-ECD593D95536}"/>
                </a:ext>
              </a:extLst>
            </p:cNvPr>
            <p:cNvSpPr/>
            <p:nvPr/>
          </p:nvSpPr>
          <p:spPr>
            <a:xfrm>
              <a:off x="627743" y="3768395"/>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kern="1200" dirty="0" err="1">
                  <a:solidFill>
                    <a:srgbClr val="005C4A"/>
                  </a:solidFill>
                  <a:latin typeface="Candara" panose="020E0502030303020204" pitchFamily="34" charset="0"/>
                </a:rPr>
                <a:t>harga</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diri</a:t>
              </a:r>
              <a:r>
                <a:rPr lang="en-US" sz="1700" kern="1200" dirty="0">
                  <a:solidFill>
                    <a:srgbClr val="005C4A"/>
                  </a:solidFill>
                  <a:latin typeface="Candara" panose="020E0502030303020204" pitchFamily="34" charset="0"/>
                </a:rPr>
                <a:t> dan </a:t>
              </a:r>
              <a:r>
                <a:rPr lang="en-US" sz="1700" kern="1200" dirty="0" err="1">
                  <a:solidFill>
                    <a:srgbClr val="005C4A"/>
                  </a:solidFill>
                  <a:latin typeface="Candara" panose="020E0502030303020204" pitchFamily="34" charset="0"/>
                </a:rPr>
                <a:t>kehormatan</a:t>
              </a:r>
              <a:r>
                <a:rPr lang="en-US" sz="1700" kern="1200" dirty="0">
                  <a:solidFill>
                    <a:srgbClr val="005C4A"/>
                  </a:solidFill>
                  <a:latin typeface="Candara" panose="020E0502030303020204" pitchFamily="34" charset="0"/>
                </a:rPr>
                <a:t> </a:t>
              </a:r>
              <a:r>
                <a:rPr lang="en-US" sz="1700" kern="1200" dirty="0" err="1">
                  <a:solidFill>
                    <a:srgbClr val="005C4A"/>
                  </a:solidFill>
                  <a:latin typeface="Candara" panose="020E0502030303020204" pitchFamily="34" charset="0"/>
                </a:rPr>
                <a:t>terjaga</a:t>
              </a:r>
              <a:endParaRPr lang="en-ID" sz="1700" dirty="0"/>
            </a:p>
          </p:txBody>
        </p:sp>
        <p:sp>
          <p:nvSpPr>
            <p:cNvPr id="12" name="Rectangle 11">
              <a:extLst>
                <a:ext uri="{FF2B5EF4-FFF2-40B4-BE49-F238E27FC236}">
                  <a16:creationId xmlns:a16="http://schemas.microsoft.com/office/drawing/2014/main" id="{42E311A8-73B5-C7FF-CB01-50806E2D7838}"/>
                </a:ext>
              </a:extLst>
            </p:cNvPr>
            <p:cNvSpPr/>
            <p:nvPr/>
          </p:nvSpPr>
          <p:spPr>
            <a:xfrm>
              <a:off x="627743" y="4584877"/>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dirty="0" err="1">
                  <a:solidFill>
                    <a:srgbClr val="005C4A"/>
                  </a:solidFill>
                  <a:latin typeface="Candara" panose="020E0502030303020204" pitchFamily="34" charset="0"/>
                </a:rPr>
                <a:t>keturunan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terjaga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dari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ketidakjelasan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nasab</a:t>
              </a:r>
              <a:endParaRPr lang="en-ID" sz="1700" dirty="0"/>
            </a:p>
          </p:txBody>
        </p:sp>
        <p:sp>
          <p:nvSpPr>
            <p:cNvPr id="14" name="Rectangle 13">
              <a:extLst>
                <a:ext uri="{FF2B5EF4-FFF2-40B4-BE49-F238E27FC236}">
                  <a16:creationId xmlns:a16="http://schemas.microsoft.com/office/drawing/2014/main" id="{308E9B1B-2FD1-EBAD-5531-6060A8D5C519}"/>
                </a:ext>
              </a:extLst>
            </p:cNvPr>
            <p:cNvSpPr/>
            <p:nvPr/>
          </p:nvSpPr>
          <p:spPr>
            <a:xfrm>
              <a:off x="627743" y="5401356"/>
              <a:ext cx="10983685" cy="453601"/>
            </a:xfrm>
            <a:prstGeom prst="rect">
              <a:avLst/>
            </a:prstGeom>
            <a:solidFill>
              <a:srgbClr val="A6E065"/>
            </a:solidFill>
            <a:ln w="12700">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700" dirty="0" err="1">
                  <a:solidFill>
                    <a:srgbClr val="005C4A"/>
                  </a:solidFill>
                  <a:latin typeface="Candara" panose="020E0502030303020204" pitchFamily="34" charset="0"/>
                </a:rPr>
                <a:t>m</a:t>
              </a:r>
              <a:r>
                <a:rPr lang="en-US" sz="1700" kern="1200" dirty="0" err="1">
                  <a:solidFill>
                    <a:srgbClr val="005C4A"/>
                  </a:solidFill>
                  <a:latin typeface="Candara" panose="020E0502030303020204" pitchFamily="34" charset="0"/>
                </a:rPr>
                <a:t>emiliki</a:t>
              </a:r>
              <a:r>
                <a:rPr lang="en-US" sz="1700" kern="1200" dirty="0">
                  <a:solidFill>
                    <a:srgbClr val="005C4A"/>
                  </a:solidFill>
                  <a:latin typeface="Candara" panose="020E0502030303020204" pitchFamily="34" charset="0"/>
                </a:rPr>
                <a:t> masa </a:t>
              </a:r>
              <a:r>
                <a:rPr lang="en-US" sz="1700" kern="1200" dirty="0" err="1">
                  <a:solidFill>
                    <a:srgbClr val="005C4A"/>
                  </a:solidFill>
                  <a:latin typeface="Candara" panose="020E0502030303020204" pitchFamily="34" charset="0"/>
                </a:rPr>
                <a:t>depan</a:t>
              </a:r>
              <a:r>
                <a:rPr lang="en-US" sz="1700" kern="1200" dirty="0">
                  <a:solidFill>
                    <a:srgbClr val="005C4A"/>
                  </a:solidFill>
                  <a:latin typeface="Candara" panose="020E0502030303020204" pitchFamily="34" charset="0"/>
                </a:rPr>
                <a:t> yang </a:t>
              </a:r>
              <a:r>
                <a:rPr lang="en-US" sz="1700" kern="1200" dirty="0" err="1">
                  <a:solidFill>
                    <a:srgbClr val="005C4A"/>
                  </a:solidFill>
                  <a:latin typeface="Candara" panose="020E0502030303020204" pitchFamily="34" charset="0"/>
                </a:rPr>
                <a:t>cerah</a:t>
              </a:r>
              <a:endParaRPr lang="en-ID" sz="1700" dirty="0"/>
            </a:p>
          </p:txBody>
        </p:sp>
      </p:grpSp>
      <p:sp>
        <p:nvSpPr>
          <p:cNvPr id="16" name="TextBox 15">
            <a:hlinkClick r:id="rId2" action="ppaction://hlinksldjump"/>
            <a:extLst>
              <a:ext uri="{FF2B5EF4-FFF2-40B4-BE49-F238E27FC236}">
                <a16:creationId xmlns:a16="http://schemas.microsoft.com/office/drawing/2014/main" id="{1D53D32F-AACD-FCCF-B17C-998C7AFA8F88}"/>
              </a:ext>
            </a:extLst>
          </p:cNvPr>
          <p:cNvSpPr txBox="1"/>
          <p:nvPr/>
        </p:nvSpPr>
        <p:spPr>
          <a:xfrm>
            <a:off x="1040423" y="161156"/>
            <a:ext cx="7063154" cy="523220"/>
          </a:xfrm>
          <a:prstGeom prst="rect">
            <a:avLst/>
          </a:prstGeom>
          <a:noFill/>
          <a:ln>
            <a:noFill/>
          </a:ln>
        </p:spPr>
        <p:txBody>
          <a:bodyPr wrap="square" rtlCol="0">
            <a:spAutoFit/>
          </a:bodyPr>
          <a:lstStyle/>
          <a:p>
            <a:pPr algn="ctr"/>
            <a:r>
              <a:rPr lang="en-US" sz="2800" b="1" dirty="0" err="1">
                <a:solidFill>
                  <a:srgbClr val="005C4A"/>
                </a:solidFill>
                <a:latin typeface="Candara" panose="020E0502030303020204" pitchFamily="34" charset="0"/>
              </a:rPr>
              <a:t>Manfaat</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Menjauhi</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Pergaulan</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Bebas</a:t>
            </a:r>
            <a:r>
              <a:rPr lang="en-US" sz="2800" b="1" dirty="0">
                <a:solidFill>
                  <a:srgbClr val="005C4A"/>
                </a:solidFill>
                <a:latin typeface="Candara" panose="020E0502030303020204" pitchFamily="34" charset="0"/>
              </a:rPr>
              <a:t> dan Zina</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857684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4" presetClass="entr" presetSubtype="10"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EA99D0D-E0F9-DC68-AE04-5EA350DF798B}"/>
              </a:ext>
            </a:extLst>
          </p:cNvPr>
          <p:cNvGrpSpPr/>
          <p:nvPr/>
        </p:nvGrpSpPr>
        <p:grpSpPr>
          <a:xfrm>
            <a:off x="810328" y="1169994"/>
            <a:ext cx="7523344" cy="3272783"/>
            <a:chOff x="678548" y="1299155"/>
            <a:chExt cx="10834905" cy="4713369"/>
          </a:xfrm>
        </p:grpSpPr>
        <p:grpSp>
          <p:nvGrpSpPr>
            <p:cNvPr id="3" name="Group 2">
              <a:extLst>
                <a:ext uri="{FF2B5EF4-FFF2-40B4-BE49-F238E27FC236}">
                  <a16:creationId xmlns:a16="http://schemas.microsoft.com/office/drawing/2014/main" id="{E68D46C4-0FA6-8145-94AC-A01D82CF65A1}"/>
                </a:ext>
              </a:extLst>
            </p:cNvPr>
            <p:cNvGrpSpPr/>
            <p:nvPr/>
          </p:nvGrpSpPr>
          <p:grpSpPr>
            <a:xfrm>
              <a:off x="678548" y="1342585"/>
              <a:ext cx="10834905" cy="4669939"/>
              <a:chOff x="776522" y="1473211"/>
              <a:chExt cx="10834905" cy="4669939"/>
            </a:xfrm>
          </p:grpSpPr>
          <p:grpSp>
            <p:nvGrpSpPr>
              <p:cNvPr id="14" name="Group 13">
                <a:extLst>
                  <a:ext uri="{FF2B5EF4-FFF2-40B4-BE49-F238E27FC236}">
                    <a16:creationId xmlns:a16="http://schemas.microsoft.com/office/drawing/2014/main" id="{5D804EB8-777A-EB45-09EA-9F3CF2C7BABB}"/>
                  </a:ext>
                </a:extLst>
              </p:cNvPr>
              <p:cNvGrpSpPr/>
              <p:nvPr/>
            </p:nvGrpSpPr>
            <p:grpSpPr>
              <a:xfrm>
                <a:off x="776522" y="5236008"/>
                <a:ext cx="10820397" cy="907142"/>
                <a:chOff x="878117" y="2053781"/>
                <a:chExt cx="10820397" cy="907142"/>
              </a:xfrm>
            </p:grpSpPr>
            <p:cxnSp>
              <p:nvCxnSpPr>
                <p:cNvPr id="34" name="Straight Connector 33">
                  <a:extLst>
                    <a:ext uri="{FF2B5EF4-FFF2-40B4-BE49-F238E27FC236}">
                      <a16:creationId xmlns:a16="http://schemas.microsoft.com/office/drawing/2014/main" id="{ABD1AFEC-7CC2-2BEC-EFB3-7D2C85334C04}"/>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E45AAEA9-7F12-DB36-4762-26D29AA9EE96}"/>
                    </a:ext>
                  </a:extLst>
                </p:cNvPr>
                <p:cNvGrpSpPr/>
                <p:nvPr/>
              </p:nvGrpSpPr>
              <p:grpSpPr>
                <a:xfrm>
                  <a:off x="878117" y="2053781"/>
                  <a:ext cx="10813143" cy="468077"/>
                  <a:chOff x="885371" y="2960923"/>
                  <a:chExt cx="10813143" cy="468077"/>
                </a:xfrm>
              </p:grpSpPr>
              <p:cxnSp>
                <p:nvCxnSpPr>
                  <p:cNvPr id="31" name="Straight Connector 30">
                    <a:extLst>
                      <a:ext uri="{FF2B5EF4-FFF2-40B4-BE49-F238E27FC236}">
                        <a16:creationId xmlns:a16="http://schemas.microsoft.com/office/drawing/2014/main" id="{3214B86C-C02E-087E-7164-57D0D740AC4E}"/>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6FB0A90-411C-C31E-383A-649C71DCE3C8}"/>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nvGrpSpPr>
              <p:cNvPr id="15" name="Group 14">
                <a:extLst>
                  <a:ext uri="{FF2B5EF4-FFF2-40B4-BE49-F238E27FC236}">
                    <a16:creationId xmlns:a16="http://schemas.microsoft.com/office/drawing/2014/main" id="{4ABC50BE-C6DF-A583-2161-AF992A38DCF4}"/>
                  </a:ext>
                </a:extLst>
              </p:cNvPr>
              <p:cNvGrpSpPr/>
              <p:nvPr/>
            </p:nvGrpSpPr>
            <p:grpSpPr>
              <a:xfrm>
                <a:off x="791030" y="1473211"/>
                <a:ext cx="10820397" cy="1375219"/>
                <a:chOff x="878117" y="2053781"/>
                <a:chExt cx="10820397" cy="1375219"/>
              </a:xfrm>
            </p:grpSpPr>
            <p:grpSp>
              <p:nvGrpSpPr>
                <p:cNvPr id="23" name="Group 22">
                  <a:extLst>
                    <a:ext uri="{FF2B5EF4-FFF2-40B4-BE49-F238E27FC236}">
                      <a16:creationId xmlns:a16="http://schemas.microsoft.com/office/drawing/2014/main" id="{934D8CFB-5E1F-B078-9BC1-E08BE7122AD2}"/>
                    </a:ext>
                  </a:extLst>
                </p:cNvPr>
                <p:cNvGrpSpPr/>
                <p:nvPr/>
              </p:nvGrpSpPr>
              <p:grpSpPr>
                <a:xfrm>
                  <a:off x="885371" y="2960923"/>
                  <a:ext cx="10813143" cy="468077"/>
                  <a:chOff x="885371" y="2960923"/>
                  <a:chExt cx="10813143" cy="468077"/>
                </a:xfrm>
              </p:grpSpPr>
              <p:cxnSp>
                <p:nvCxnSpPr>
                  <p:cNvPr id="27" name="Straight Connector 26">
                    <a:extLst>
                      <a:ext uri="{FF2B5EF4-FFF2-40B4-BE49-F238E27FC236}">
                        <a16:creationId xmlns:a16="http://schemas.microsoft.com/office/drawing/2014/main" id="{AD7D7B3D-9820-8DA0-D33C-36D0F6B3409D}"/>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B276749-6860-FBC6-CD4E-690A9BA3CE73}"/>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426B6CC4-2873-E402-8D83-54C8707D182C}"/>
                    </a:ext>
                  </a:extLst>
                </p:cNvPr>
                <p:cNvGrpSpPr/>
                <p:nvPr/>
              </p:nvGrpSpPr>
              <p:grpSpPr>
                <a:xfrm>
                  <a:off x="878117" y="2053781"/>
                  <a:ext cx="10813143" cy="468077"/>
                  <a:chOff x="885371" y="2960923"/>
                  <a:chExt cx="10813143" cy="468077"/>
                </a:xfrm>
              </p:grpSpPr>
              <p:cxnSp>
                <p:nvCxnSpPr>
                  <p:cNvPr id="25" name="Straight Connector 24">
                    <a:extLst>
                      <a:ext uri="{FF2B5EF4-FFF2-40B4-BE49-F238E27FC236}">
                        <a16:creationId xmlns:a16="http://schemas.microsoft.com/office/drawing/2014/main" id="{D3CBF73F-2854-4E0D-F2FC-C0414FA2ACDD}"/>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97FBA69-394E-9EA9-77FC-0A730FCE4750}"/>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nvGrpSpPr>
              <p:cNvPr id="16" name="Group 15">
                <a:extLst>
                  <a:ext uri="{FF2B5EF4-FFF2-40B4-BE49-F238E27FC236}">
                    <a16:creationId xmlns:a16="http://schemas.microsoft.com/office/drawing/2014/main" id="{82EC33C1-D3FA-A556-90FF-A6FF17B19E0A}"/>
                  </a:ext>
                </a:extLst>
              </p:cNvPr>
              <p:cNvGrpSpPr/>
              <p:nvPr/>
            </p:nvGrpSpPr>
            <p:grpSpPr>
              <a:xfrm>
                <a:off x="783776" y="3345543"/>
                <a:ext cx="10820397" cy="1375219"/>
                <a:chOff x="878117" y="2053781"/>
                <a:chExt cx="10820397" cy="1375219"/>
              </a:xfrm>
            </p:grpSpPr>
            <p:grpSp>
              <p:nvGrpSpPr>
                <p:cNvPr id="17" name="Group 16">
                  <a:extLst>
                    <a:ext uri="{FF2B5EF4-FFF2-40B4-BE49-F238E27FC236}">
                      <a16:creationId xmlns:a16="http://schemas.microsoft.com/office/drawing/2014/main" id="{ABAE2CB6-7D9B-0CE1-65E7-F78F417BDE00}"/>
                    </a:ext>
                  </a:extLst>
                </p:cNvPr>
                <p:cNvGrpSpPr/>
                <p:nvPr/>
              </p:nvGrpSpPr>
              <p:grpSpPr>
                <a:xfrm>
                  <a:off x="885371" y="2960923"/>
                  <a:ext cx="10813143" cy="468077"/>
                  <a:chOff x="885371" y="2960923"/>
                  <a:chExt cx="10813143" cy="468077"/>
                </a:xfrm>
              </p:grpSpPr>
              <p:cxnSp>
                <p:nvCxnSpPr>
                  <p:cNvPr id="21" name="Straight Connector 20">
                    <a:extLst>
                      <a:ext uri="{FF2B5EF4-FFF2-40B4-BE49-F238E27FC236}">
                        <a16:creationId xmlns:a16="http://schemas.microsoft.com/office/drawing/2014/main" id="{219E7979-FC80-7887-14EE-380AAEBF8679}"/>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AAC79C2-5454-024D-8A04-A46FB42EE9F8}"/>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87544E00-BB59-E55F-69C0-FD4990BE2133}"/>
                    </a:ext>
                  </a:extLst>
                </p:cNvPr>
                <p:cNvGrpSpPr/>
                <p:nvPr/>
              </p:nvGrpSpPr>
              <p:grpSpPr>
                <a:xfrm>
                  <a:off x="878117" y="2053781"/>
                  <a:ext cx="10813143" cy="468077"/>
                  <a:chOff x="885371" y="2960923"/>
                  <a:chExt cx="10813143" cy="468077"/>
                </a:xfrm>
              </p:grpSpPr>
              <p:cxnSp>
                <p:nvCxnSpPr>
                  <p:cNvPr id="19" name="Straight Connector 18">
                    <a:extLst>
                      <a:ext uri="{FF2B5EF4-FFF2-40B4-BE49-F238E27FC236}">
                        <a16:creationId xmlns:a16="http://schemas.microsoft.com/office/drawing/2014/main" id="{C8F6EC88-4947-4854-C020-55598B787014}"/>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15D7390-0044-8032-CAF2-91AF4B4B9A5F}"/>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sp>
          <p:nvSpPr>
            <p:cNvPr id="4" name="TextBox 3">
              <a:extLst>
                <a:ext uri="{FF2B5EF4-FFF2-40B4-BE49-F238E27FC236}">
                  <a16:creationId xmlns:a16="http://schemas.microsoft.com/office/drawing/2014/main" id="{2FF74412-BB5B-C1AB-141F-C115EBBC1DF3}"/>
                </a:ext>
              </a:extLst>
            </p:cNvPr>
            <p:cNvSpPr txBox="1"/>
            <p:nvPr/>
          </p:nvSpPr>
          <p:spPr>
            <a:xfrm>
              <a:off x="838480" y="1299155"/>
              <a:ext cx="7932057" cy="531901"/>
            </a:xfrm>
            <a:prstGeom prst="rect">
              <a:avLst/>
            </a:prstGeom>
            <a:noFill/>
          </p:spPr>
          <p:txBody>
            <a:bodyPr wrap="square" rtlCol="0">
              <a:spAutoFit/>
            </a:bodyPr>
            <a:lstStyle/>
            <a:p>
              <a:r>
                <a:rPr lang="en-US" dirty="0">
                  <a:solidFill>
                    <a:srgbClr val="005C4A"/>
                  </a:solidFill>
                  <a:latin typeface="Candara" panose="020E0502030303020204" pitchFamily="34" charset="0"/>
                </a:rPr>
                <a:t>1. </a:t>
              </a:r>
              <a:r>
                <a:rPr lang="en-US" dirty="0" err="1">
                  <a:solidFill>
                    <a:srgbClr val="005C4A"/>
                  </a:solidFill>
                  <a:latin typeface="Candara" panose="020E0502030303020204" pitchFamily="34" charset="0"/>
                </a:rPr>
                <a:t>mendekatkan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diri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kepada</a:t>
              </a:r>
              <a:r>
                <a:rPr lang="en-US" dirty="0">
                  <a:solidFill>
                    <a:srgbClr val="005C4A"/>
                  </a:solidFill>
                  <a:latin typeface="Candara" panose="020E0502030303020204" pitchFamily="34" charset="0"/>
                </a:rPr>
                <a:t> Allah</a:t>
              </a:r>
              <a:endParaRPr lang="en-ID" dirty="0">
                <a:solidFill>
                  <a:srgbClr val="005C4A"/>
                </a:solidFill>
                <a:latin typeface="Candara" panose="020E0502030303020204" pitchFamily="34" charset="0"/>
              </a:endParaRPr>
            </a:p>
          </p:txBody>
        </p:sp>
        <p:sp>
          <p:nvSpPr>
            <p:cNvPr id="5" name="TextBox 4">
              <a:extLst>
                <a:ext uri="{FF2B5EF4-FFF2-40B4-BE49-F238E27FC236}">
                  <a16:creationId xmlns:a16="http://schemas.microsoft.com/office/drawing/2014/main" id="{30BB2BDC-74C0-8525-C470-492B088D81E6}"/>
                </a:ext>
              </a:extLst>
            </p:cNvPr>
            <p:cNvSpPr txBox="1"/>
            <p:nvPr/>
          </p:nvSpPr>
          <p:spPr>
            <a:xfrm>
              <a:off x="838480" y="1745914"/>
              <a:ext cx="7932057" cy="531901"/>
            </a:xfrm>
            <a:prstGeom prst="rect">
              <a:avLst/>
            </a:prstGeom>
            <a:noFill/>
          </p:spPr>
          <p:txBody>
            <a:bodyPr wrap="square" rtlCol="0">
              <a:spAutoFit/>
            </a:bodyPr>
            <a:lstStyle/>
            <a:p>
              <a:r>
                <a:rPr lang="en-US" dirty="0">
                  <a:solidFill>
                    <a:srgbClr val="005C4A"/>
                  </a:solidFill>
                  <a:latin typeface="Candara" panose="020E0502030303020204" pitchFamily="34" charset="0"/>
                </a:rPr>
                <a:t>2. </a:t>
              </a:r>
              <a:r>
                <a:rPr lang="en-US" dirty="0" err="1">
                  <a:solidFill>
                    <a:srgbClr val="005C4A"/>
                  </a:solidFill>
                  <a:latin typeface="Candara" panose="020E0502030303020204" pitchFamily="34" charset="0"/>
                </a:rPr>
                <a:t>mengisi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waktu</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luang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aktivitas</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bermanfaat</a:t>
              </a:r>
              <a:endParaRPr lang="en-ID" dirty="0">
                <a:solidFill>
                  <a:srgbClr val="005C4A"/>
                </a:solidFill>
                <a:latin typeface="Candara" panose="020E0502030303020204" pitchFamily="34" charset="0"/>
              </a:endParaRPr>
            </a:p>
          </p:txBody>
        </p:sp>
        <p:sp>
          <p:nvSpPr>
            <p:cNvPr id="6" name="TextBox 5">
              <a:extLst>
                <a:ext uri="{FF2B5EF4-FFF2-40B4-BE49-F238E27FC236}">
                  <a16:creationId xmlns:a16="http://schemas.microsoft.com/office/drawing/2014/main" id="{F9155615-775D-4E1F-3A6F-4A3CFB338F22}"/>
                </a:ext>
              </a:extLst>
            </p:cNvPr>
            <p:cNvSpPr txBox="1"/>
            <p:nvPr/>
          </p:nvSpPr>
          <p:spPr>
            <a:xfrm>
              <a:off x="831222" y="2220513"/>
              <a:ext cx="10656831" cy="531901"/>
            </a:xfrm>
            <a:prstGeom prst="rect">
              <a:avLst/>
            </a:prstGeom>
            <a:noFill/>
          </p:spPr>
          <p:txBody>
            <a:bodyPr wrap="square" rtlCol="0">
              <a:spAutoFit/>
            </a:bodyPr>
            <a:lstStyle/>
            <a:p>
              <a:r>
                <a:rPr lang="en-US" dirty="0">
                  <a:solidFill>
                    <a:srgbClr val="005C4A"/>
                  </a:solidFill>
                  <a:latin typeface="Candara" panose="020E0502030303020204" pitchFamily="34" charset="0"/>
                </a:rPr>
                <a:t>3. </a:t>
              </a:r>
              <a:r>
                <a:rPr lang="en-US" dirty="0" err="1">
                  <a:solidFill>
                    <a:srgbClr val="005C4A"/>
                  </a:solidFill>
                  <a:latin typeface="Candara" panose="020E0502030303020204" pitchFamily="34" charset="0"/>
                </a:rPr>
                <a:t>menghindari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pintu-pintu</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mengarah</a:t>
              </a:r>
              <a:r>
                <a:rPr lang="en-US" dirty="0">
                  <a:solidFill>
                    <a:srgbClr val="005C4A"/>
                  </a:solidFill>
                  <a:latin typeface="Candara" panose="020E0502030303020204" pitchFamily="34" charset="0"/>
                </a:rPr>
                <a:t> pada </a:t>
              </a:r>
              <a:r>
                <a:rPr lang="en-US" dirty="0" err="1">
                  <a:solidFill>
                    <a:srgbClr val="005C4A"/>
                  </a:solidFill>
                  <a:latin typeface="Candara" panose="020E0502030303020204" pitchFamily="34" charset="0"/>
                </a:rPr>
                <a:t>perbuatan</a:t>
              </a:r>
              <a:r>
                <a:rPr lang="en-US" dirty="0">
                  <a:solidFill>
                    <a:srgbClr val="005C4A"/>
                  </a:solidFill>
                  <a:latin typeface="Candara" panose="020E0502030303020204" pitchFamily="34" charset="0"/>
                </a:rPr>
                <a:t> zina</a:t>
              </a:r>
              <a:endParaRPr lang="en-ID"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2111923B-877F-42B2-9B54-D36B6B3ACCA1}"/>
                </a:ext>
              </a:extLst>
            </p:cNvPr>
            <p:cNvSpPr txBox="1"/>
            <p:nvPr/>
          </p:nvSpPr>
          <p:spPr>
            <a:xfrm>
              <a:off x="823964" y="2659478"/>
              <a:ext cx="10656831" cy="531901"/>
            </a:xfrm>
            <a:prstGeom prst="rect">
              <a:avLst/>
            </a:prstGeom>
            <a:noFill/>
          </p:spPr>
          <p:txBody>
            <a:bodyPr wrap="square" rtlCol="0">
              <a:spAutoFit/>
            </a:bodyPr>
            <a:lstStyle/>
            <a:p>
              <a:r>
                <a:rPr lang="en-US" dirty="0">
                  <a:solidFill>
                    <a:srgbClr val="005C4A"/>
                  </a:solidFill>
                  <a:latin typeface="Candara" panose="020E0502030303020204" pitchFamily="34" charset="0"/>
                </a:rPr>
                <a:t>4. </a:t>
              </a:r>
              <a:r>
                <a:rPr lang="en-US" dirty="0" err="1">
                  <a:solidFill>
                    <a:srgbClr val="005C4A"/>
                  </a:solidFill>
                  <a:latin typeface="Candara" panose="020E0502030303020204" pitchFamily="34" charset="0"/>
                </a:rPr>
                <a:t>membaca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banyak</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referensi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tentang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bahaya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pergaulan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bebas</a:t>
              </a:r>
              <a:r>
                <a:rPr lang="en-US" dirty="0">
                  <a:solidFill>
                    <a:srgbClr val="005C4A"/>
                  </a:solidFill>
                  <a:latin typeface="Candara" panose="020E0502030303020204" pitchFamily="34" charset="0"/>
                </a:rPr>
                <a:t> dan zina</a:t>
              </a:r>
              <a:endParaRPr lang="en-ID" dirty="0">
                <a:solidFill>
                  <a:srgbClr val="005C4A"/>
                </a:solidFill>
                <a:latin typeface="Candara" panose="020E0502030303020204" pitchFamily="34" charset="0"/>
              </a:endParaRPr>
            </a:p>
          </p:txBody>
        </p:sp>
        <p:sp>
          <p:nvSpPr>
            <p:cNvPr id="8" name="TextBox 7">
              <a:extLst>
                <a:ext uri="{FF2B5EF4-FFF2-40B4-BE49-F238E27FC236}">
                  <a16:creationId xmlns:a16="http://schemas.microsoft.com/office/drawing/2014/main" id="{D305AE92-8452-0A5A-E4BD-EFEED786F736}"/>
                </a:ext>
              </a:extLst>
            </p:cNvPr>
            <p:cNvSpPr txBox="1"/>
            <p:nvPr/>
          </p:nvSpPr>
          <p:spPr>
            <a:xfrm>
              <a:off x="855806" y="3173985"/>
              <a:ext cx="10656831" cy="531901"/>
            </a:xfrm>
            <a:prstGeom prst="rect">
              <a:avLst/>
            </a:prstGeom>
            <a:noFill/>
          </p:spPr>
          <p:txBody>
            <a:bodyPr wrap="square" rtlCol="0">
              <a:spAutoFit/>
            </a:bodyPr>
            <a:lstStyle/>
            <a:p>
              <a:r>
                <a:rPr lang="en-US" dirty="0">
                  <a:solidFill>
                    <a:srgbClr val="005C4A"/>
                  </a:solidFill>
                  <a:latin typeface="Candara" panose="020E0502030303020204" pitchFamily="34" charset="0"/>
                </a:rPr>
                <a:t>5. </a:t>
              </a:r>
              <a:r>
                <a:rPr lang="en-US" dirty="0" err="1">
                  <a:solidFill>
                    <a:srgbClr val="005C4A"/>
                  </a:solidFill>
                  <a:latin typeface="Candara" panose="020E0502030303020204" pitchFamily="34" charset="0"/>
                </a:rPr>
                <a:t>mengenakan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pakaian</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sopan</a:t>
              </a:r>
              <a:r>
                <a:rPr lang="en-US" dirty="0">
                  <a:solidFill>
                    <a:srgbClr val="005C4A"/>
                  </a:solidFill>
                  <a:latin typeface="Candara" panose="020E0502030303020204" pitchFamily="34" charset="0"/>
                </a:rPr>
                <a:t> dan </a:t>
              </a:r>
              <a:r>
                <a:rPr lang="en-US" dirty="0" err="1">
                  <a:solidFill>
                    <a:srgbClr val="005C4A"/>
                  </a:solidFill>
                  <a:latin typeface="Candara" panose="020E0502030303020204" pitchFamily="34" charset="0"/>
                </a:rPr>
                <a:t>rapi</a:t>
              </a:r>
              <a:endParaRPr lang="en-ID" dirty="0">
                <a:solidFill>
                  <a:srgbClr val="005C4A"/>
                </a:solidFill>
                <a:latin typeface="Candara" panose="020E0502030303020204" pitchFamily="34" charset="0"/>
              </a:endParaRPr>
            </a:p>
          </p:txBody>
        </p:sp>
        <p:sp>
          <p:nvSpPr>
            <p:cNvPr id="9" name="TextBox 8">
              <a:extLst>
                <a:ext uri="{FF2B5EF4-FFF2-40B4-BE49-F238E27FC236}">
                  <a16:creationId xmlns:a16="http://schemas.microsoft.com/office/drawing/2014/main" id="{3AC95386-1353-5EBC-DB91-3560B79ED1F9}"/>
                </a:ext>
              </a:extLst>
            </p:cNvPr>
            <p:cNvSpPr txBox="1"/>
            <p:nvPr/>
          </p:nvSpPr>
          <p:spPr>
            <a:xfrm>
              <a:off x="838480" y="3619171"/>
              <a:ext cx="10656831" cy="531901"/>
            </a:xfrm>
            <a:prstGeom prst="rect">
              <a:avLst/>
            </a:prstGeom>
            <a:noFill/>
          </p:spPr>
          <p:txBody>
            <a:bodyPr wrap="square" rtlCol="0">
              <a:spAutoFit/>
            </a:bodyPr>
            <a:lstStyle/>
            <a:p>
              <a:r>
                <a:rPr lang="en-US" dirty="0">
                  <a:solidFill>
                    <a:srgbClr val="005C4A"/>
                  </a:solidFill>
                  <a:latin typeface="Candara" panose="020E0502030303020204" pitchFamily="34" charset="0"/>
                </a:rPr>
                <a:t>6. </a:t>
              </a:r>
              <a:r>
                <a:rPr lang="en-US" dirty="0" err="1">
                  <a:solidFill>
                    <a:srgbClr val="005C4A"/>
                  </a:solidFill>
                  <a:latin typeface="Candara" panose="020E0502030303020204" pitchFamily="34" charset="0"/>
                </a:rPr>
                <a:t>memilih</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teman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bergaul</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baik</a:t>
              </a:r>
              <a:endParaRPr lang="en-ID" dirty="0">
                <a:solidFill>
                  <a:srgbClr val="005C4A"/>
                </a:solidFill>
                <a:latin typeface="Candara" panose="020E0502030303020204" pitchFamily="34" charset="0"/>
              </a:endParaRPr>
            </a:p>
          </p:txBody>
        </p:sp>
        <p:sp>
          <p:nvSpPr>
            <p:cNvPr id="10" name="TextBox 9">
              <a:extLst>
                <a:ext uri="{FF2B5EF4-FFF2-40B4-BE49-F238E27FC236}">
                  <a16:creationId xmlns:a16="http://schemas.microsoft.com/office/drawing/2014/main" id="{17A72F88-5BA5-18A6-0B04-4E053B61BAE8}"/>
                </a:ext>
              </a:extLst>
            </p:cNvPr>
            <p:cNvSpPr txBox="1"/>
            <p:nvPr/>
          </p:nvSpPr>
          <p:spPr>
            <a:xfrm>
              <a:off x="831222" y="4058234"/>
              <a:ext cx="10656831" cy="531901"/>
            </a:xfrm>
            <a:prstGeom prst="rect">
              <a:avLst/>
            </a:prstGeom>
            <a:noFill/>
          </p:spPr>
          <p:txBody>
            <a:bodyPr wrap="square" rtlCol="0">
              <a:spAutoFit/>
            </a:bodyPr>
            <a:lstStyle/>
            <a:p>
              <a:r>
                <a:rPr lang="en-US" dirty="0">
                  <a:solidFill>
                    <a:srgbClr val="005C4A"/>
                  </a:solidFill>
                  <a:latin typeface="Candara" panose="020E0502030303020204" pitchFamily="34" charset="0"/>
                </a:rPr>
                <a:t>7. </a:t>
              </a:r>
              <a:r>
                <a:rPr lang="en-US" dirty="0" err="1">
                  <a:solidFill>
                    <a:srgbClr val="005C4A"/>
                  </a:solidFill>
                  <a:latin typeface="Candara" panose="020E0502030303020204" pitchFamily="34" charset="0"/>
                </a:rPr>
                <a:t>menghindari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tempat-tempat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maksiat</a:t>
              </a:r>
              <a:endParaRPr lang="en-ID" dirty="0">
                <a:solidFill>
                  <a:srgbClr val="005C4A"/>
                </a:solidFill>
                <a:latin typeface="Candara" panose="020E0502030303020204" pitchFamily="34" charset="0"/>
              </a:endParaRPr>
            </a:p>
          </p:txBody>
        </p:sp>
      </p:grpSp>
      <p:sp>
        <p:nvSpPr>
          <p:cNvPr id="35" name="TextBox 34">
            <a:hlinkClick r:id="rId3" action="ppaction://hlinksldjump"/>
            <a:extLst>
              <a:ext uri="{FF2B5EF4-FFF2-40B4-BE49-F238E27FC236}">
                <a16:creationId xmlns:a16="http://schemas.microsoft.com/office/drawing/2014/main" id="{CFD76997-EEA8-984D-8E8B-A6E3BE5513C1}"/>
              </a:ext>
            </a:extLst>
          </p:cNvPr>
          <p:cNvSpPr txBox="1"/>
          <p:nvPr/>
        </p:nvSpPr>
        <p:spPr>
          <a:xfrm>
            <a:off x="1333500" y="448330"/>
            <a:ext cx="6477000" cy="523220"/>
          </a:xfrm>
          <a:prstGeom prst="rect">
            <a:avLst/>
          </a:prstGeom>
          <a:noFill/>
          <a:ln>
            <a:noFill/>
          </a:ln>
        </p:spPr>
        <p:txBody>
          <a:bodyPr wrap="square" rtlCol="0">
            <a:spAutoFit/>
          </a:bodyPr>
          <a:lstStyle/>
          <a:p>
            <a:pPr algn="ctr"/>
            <a:r>
              <a:rPr lang="en-US" sz="2800" b="1" dirty="0">
                <a:solidFill>
                  <a:srgbClr val="005C4A"/>
                </a:solidFill>
                <a:latin typeface="Candara" panose="020E0502030303020204" pitchFamily="34" charset="0"/>
              </a:rPr>
              <a:t>Cara </a:t>
            </a:r>
            <a:r>
              <a:rPr lang="en-US" sz="2800" b="1" dirty="0" err="1">
                <a:solidFill>
                  <a:srgbClr val="005C4A"/>
                </a:solidFill>
                <a:latin typeface="Candara" panose="020E0502030303020204" pitchFamily="34" charset="0"/>
              </a:rPr>
              <a:t>Menjauhi</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Pergaulan</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Bebas</a:t>
            </a:r>
            <a:r>
              <a:rPr lang="en-US" sz="2800" b="1" dirty="0">
                <a:solidFill>
                  <a:srgbClr val="005C4A"/>
                </a:solidFill>
                <a:latin typeface="Candara" panose="020E0502030303020204" pitchFamily="34" charset="0"/>
              </a:rPr>
              <a:t> dan Zina </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2116521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22" presetClass="entr" presetSubtype="1"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5944EC3-ACB6-199D-0AED-CCB640873951}"/>
              </a:ext>
            </a:extLst>
          </p:cNvPr>
          <p:cNvPicPr>
            <a:picLocks noChangeAspect="1"/>
          </p:cNvPicPr>
          <p:nvPr/>
        </p:nvPicPr>
        <p:blipFill rotWithShape="1">
          <a:blip r:embed="rId3">
            <a:extLst>
              <a:ext uri="{28A0092B-C50C-407E-A947-70E740481C1C}">
                <a14:useLocalDpi xmlns:a14="http://schemas.microsoft.com/office/drawing/2010/main" val="0"/>
              </a:ext>
            </a:extLst>
          </a:blip>
          <a:srcRect b="40531"/>
          <a:stretch/>
        </p:blipFill>
        <p:spPr>
          <a:xfrm>
            <a:off x="4343400" y="331951"/>
            <a:ext cx="3969618" cy="817558"/>
          </a:xfrm>
          <a:prstGeom prst="rect">
            <a:avLst/>
          </a:prstGeom>
        </p:spPr>
      </p:pic>
      <p:pic>
        <p:nvPicPr>
          <p:cNvPr id="20" name="Picture 19">
            <a:extLst>
              <a:ext uri="{FF2B5EF4-FFF2-40B4-BE49-F238E27FC236}">
                <a16:creationId xmlns:a16="http://schemas.microsoft.com/office/drawing/2014/main" id="{86158B46-7328-4158-AC6E-8CD567D4A9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962" y="1861648"/>
            <a:ext cx="4210201" cy="1271652"/>
          </a:xfrm>
          <a:prstGeom prst="rect">
            <a:avLst/>
          </a:prstGeom>
        </p:spPr>
      </p:pic>
      <p:pic>
        <p:nvPicPr>
          <p:cNvPr id="24" name="Picture 23">
            <a:extLst>
              <a:ext uri="{FF2B5EF4-FFF2-40B4-BE49-F238E27FC236}">
                <a16:creationId xmlns:a16="http://schemas.microsoft.com/office/drawing/2014/main" id="{D5AD6A6C-FAD7-0BEC-8858-11C8956B77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3735" y="3237732"/>
            <a:ext cx="4794474" cy="1162818"/>
          </a:xfrm>
          <a:prstGeom prst="rect">
            <a:avLst/>
          </a:prstGeom>
        </p:spPr>
      </p:pic>
      <p:sp>
        <p:nvSpPr>
          <p:cNvPr id="26" name="TextBox 25">
            <a:extLst>
              <a:ext uri="{FF2B5EF4-FFF2-40B4-BE49-F238E27FC236}">
                <a16:creationId xmlns:a16="http://schemas.microsoft.com/office/drawing/2014/main" id="{EAF8DADD-EF90-A367-C9AC-4E17D299768D}"/>
              </a:ext>
            </a:extLst>
          </p:cNvPr>
          <p:cNvSpPr txBox="1"/>
          <p:nvPr/>
        </p:nvSpPr>
        <p:spPr>
          <a:xfrm>
            <a:off x="4876800" y="2603997"/>
            <a:ext cx="3778967" cy="923330"/>
          </a:xfrm>
          <a:prstGeom prst="rect">
            <a:avLst/>
          </a:prstGeom>
          <a:solidFill>
            <a:schemeClr val="accent2">
              <a:lumMod val="75000"/>
            </a:schemeClr>
          </a:solidFill>
          <a:ln w="6350">
            <a:solidFill>
              <a:schemeClr val="bg1"/>
            </a:solidFill>
          </a:ln>
        </p:spPr>
        <p:txBody>
          <a:bodyPr wrap="square" rtlCol="0">
            <a:spAutoFit/>
          </a:bodyPr>
          <a:lstStyle/>
          <a:p>
            <a:pPr algn="ctr"/>
            <a:r>
              <a:rPr lang="en-US" b="1" dirty="0" err="1">
                <a:solidFill>
                  <a:schemeClr val="bg1"/>
                </a:solidFill>
                <a:latin typeface="Candara" panose="020E0502030303020204" pitchFamily="34" charset="0"/>
              </a:rPr>
              <a:t>Benarkah</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hukuman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cambuk</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bagi</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pelaku</a:t>
            </a:r>
            <a:r>
              <a:rPr lang="en-US" b="1" dirty="0">
                <a:solidFill>
                  <a:schemeClr val="bg1"/>
                </a:solidFill>
                <a:latin typeface="Candara" panose="020E0502030303020204" pitchFamily="34" charset="0"/>
              </a:rPr>
              <a:t> zina </a:t>
            </a:r>
            <a:r>
              <a:rPr lang="en-US" b="1" dirty="0" err="1">
                <a:solidFill>
                  <a:schemeClr val="bg1"/>
                </a:solidFill>
                <a:latin typeface="Candara" panose="020E0502030303020204" pitchFamily="34" charset="0"/>
              </a:rPr>
              <a:t>sesuai</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dengan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syariat</a:t>
            </a:r>
            <a:r>
              <a:rPr lang="en-US" b="1" dirty="0">
                <a:solidFill>
                  <a:schemeClr val="bg1"/>
                </a:solidFill>
                <a:latin typeface="Candara" panose="020E0502030303020204" pitchFamily="34" charset="0"/>
              </a:rPr>
              <a:t> Islam?</a:t>
            </a:r>
            <a:endParaRPr lang="en-ID" b="1" dirty="0">
              <a:solidFill>
                <a:schemeClr val="bg1"/>
              </a:solidFill>
              <a:latin typeface="Candara" panose="020E0502030303020204" pitchFamily="34" charset="0"/>
            </a:endParaRPr>
          </a:p>
        </p:txBody>
      </p:sp>
      <p:sp>
        <p:nvSpPr>
          <p:cNvPr id="27" name="TextBox 26">
            <a:extLst>
              <a:ext uri="{FF2B5EF4-FFF2-40B4-BE49-F238E27FC236}">
                <a16:creationId xmlns:a16="http://schemas.microsoft.com/office/drawing/2014/main" id="{DF29E419-D108-EBCF-92BC-9B7CB6895CEA}"/>
              </a:ext>
            </a:extLst>
          </p:cNvPr>
          <p:cNvSpPr txBox="1"/>
          <p:nvPr/>
        </p:nvSpPr>
        <p:spPr>
          <a:xfrm>
            <a:off x="1034083" y="1176809"/>
            <a:ext cx="7278935" cy="646331"/>
          </a:xfrm>
          <a:prstGeom prst="rect">
            <a:avLst/>
          </a:prstGeom>
          <a:solidFill>
            <a:schemeClr val="accent2">
              <a:lumMod val="75000"/>
            </a:schemeClr>
          </a:solidFill>
          <a:ln w="6350">
            <a:solidFill>
              <a:schemeClr val="bg1"/>
            </a:solidFill>
          </a:ln>
        </p:spPr>
        <p:txBody>
          <a:bodyPr wrap="square" rtlCol="0">
            <a:spAutoFit/>
          </a:bodyPr>
          <a:lstStyle/>
          <a:p>
            <a:pPr algn="ctr"/>
            <a:r>
              <a:rPr lang="en-US" b="1" dirty="0" err="1">
                <a:solidFill>
                  <a:schemeClr val="bg1"/>
                </a:solidFill>
                <a:latin typeface="Candara" panose="020E0502030303020204" pitchFamily="34" charset="0"/>
              </a:rPr>
              <a:t>Apa</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bahaya</a:t>
            </a:r>
            <a:r>
              <a:rPr lang="en-US" b="1" dirty="0">
                <a:solidFill>
                  <a:schemeClr val="bg1"/>
                </a:solidFill>
                <a:latin typeface="Candara" panose="020E0502030303020204" pitchFamily="34" charset="0"/>
              </a:rPr>
              <a:t> zina </a:t>
            </a:r>
            <a:r>
              <a:rPr lang="en-US" b="1" dirty="0" err="1">
                <a:solidFill>
                  <a:schemeClr val="bg1"/>
                </a:solidFill>
                <a:latin typeface="Candara" panose="020E0502030303020204" pitchFamily="34" charset="0"/>
              </a:rPr>
              <a:t>hingga</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perilaku</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ini</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memiliki</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konsekuensi</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hukuman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baik</a:t>
            </a:r>
            <a:r>
              <a:rPr lang="en-US" b="1" dirty="0">
                <a:solidFill>
                  <a:schemeClr val="bg1"/>
                </a:solidFill>
                <a:latin typeface="Candara" panose="020E0502030303020204" pitchFamily="34" charset="0"/>
              </a:rPr>
              <a:t> di </a:t>
            </a:r>
            <a:r>
              <a:rPr lang="en-US" b="1" dirty="0" err="1">
                <a:solidFill>
                  <a:schemeClr val="bg1"/>
                </a:solidFill>
                <a:latin typeface="Candara" panose="020E0502030303020204" pitchFamily="34" charset="0"/>
              </a:rPr>
              <a:t>mata</a:t>
            </a:r>
            <a:r>
              <a:rPr lang="en-US" b="1" dirty="0">
                <a:solidFill>
                  <a:schemeClr val="bg1"/>
                </a:solidFill>
                <a:latin typeface="Candara" panose="020E0502030303020204" pitchFamily="34" charset="0"/>
              </a:rPr>
              <a:t> agama </a:t>
            </a:r>
            <a:r>
              <a:rPr lang="en-US" b="1" dirty="0" err="1">
                <a:solidFill>
                  <a:schemeClr val="bg1"/>
                </a:solidFill>
                <a:latin typeface="Candara" panose="020E0502030303020204" pitchFamily="34" charset="0"/>
              </a:rPr>
              <a:t>maupun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hukum</a:t>
            </a:r>
            <a:r>
              <a:rPr lang="en-US" b="1" dirty="0">
                <a:solidFill>
                  <a:schemeClr val="bg1"/>
                </a:solidFill>
                <a:latin typeface="Candara" panose="020E0502030303020204" pitchFamily="34" charset="0"/>
              </a:rPr>
              <a:t>?</a:t>
            </a:r>
            <a:endParaRPr lang="en-ID" b="1" dirty="0">
              <a:solidFill>
                <a:schemeClr val="bg1"/>
              </a:solidFill>
              <a:latin typeface="Candara" panose="020E0502030303020204" pitchFamily="34" charset="0"/>
            </a:endParaRPr>
          </a:p>
        </p:txBody>
      </p:sp>
      <p:sp>
        <p:nvSpPr>
          <p:cNvPr id="28" name="TextBox 27">
            <a:extLst>
              <a:ext uri="{FF2B5EF4-FFF2-40B4-BE49-F238E27FC236}">
                <a16:creationId xmlns:a16="http://schemas.microsoft.com/office/drawing/2014/main" id="{5D0A997E-3E50-799F-7554-C823F74D7551}"/>
              </a:ext>
            </a:extLst>
          </p:cNvPr>
          <p:cNvSpPr txBox="1"/>
          <p:nvPr/>
        </p:nvSpPr>
        <p:spPr>
          <a:xfrm rot="21430540">
            <a:off x="208518" y="309849"/>
            <a:ext cx="3806221" cy="369332"/>
          </a:xfrm>
          <a:prstGeom prst="rect">
            <a:avLst/>
          </a:prstGeom>
          <a:solidFill>
            <a:schemeClr val="accent2">
              <a:lumMod val="75000"/>
            </a:schemeClr>
          </a:solidFill>
          <a:ln w="6350">
            <a:solidFill>
              <a:schemeClr val="bg1"/>
            </a:solidFill>
          </a:ln>
        </p:spPr>
        <p:txBody>
          <a:bodyPr wrap="square" rtlCol="0">
            <a:spAutoFit/>
          </a:bodyPr>
          <a:lstStyle/>
          <a:p>
            <a:pPr algn="ctr"/>
            <a:r>
              <a:rPr lang="en-US" b="1" dirty="0" err="1">
                <a:solidFill>
                  <a:schemeClr val="bg1"/>
                </a:solidFill>
                <a:latin typeface="Candara" panose="020E0502030303020204" pitchFamily="34" charset="0"/>
              </a:rPr>
              <a:t>Perhatikan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judul-judul</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berita</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berikut</a:t>
            </a:r>
            <a:r>
              <a:rPr lang="en-US" b="1" dirty="0">
                <a:solidFill>
                  <a:schemeClr val="bg1"/>
                </a:solidFill>
                <a:latin typeface="Candara" panose="020E0502030303020204" pitchFamily="34" charset="0"/>
              </a:rPr>
              <a:t>!</a:t>
            </a:r>
            <a:endParaRPr lang="en-ID" b="1" dirty="0">
              <a:solidFill>
                <a:schemeClr val="bg1"/>
              </a:solidFill>
              <a:latin typeface="Candara" panose="020E0502030303020204" pitchFamily="34" charset="0"/>
            </a:endParaRPr>
          </a:p>
        </p:txBody>
      </p:sp>
      <p:sp>
        <p:nvSpPr>
          <p:cNvPr id="29" name="TextBox 28">
            <a:extLst>
              <a:ext uri="{FF2B5EF4-FFF2-40B4-BE49-F238E27FC236}">
                <a16:creationId xmlns:a16="http://schemas.microsoft.com/office/drawing/2014/main" id="{8DDA9F72-AF21-142B-0B3B-29C3AAFEC970}"/>
              </a:ext>
            </a:extLst>
          </p:cNvPr>
          <p:cNvSpPr txBox="1"/>
          <p:nvPr/>
        </p:nvSpPr>
        <p:spPr>
          <a:xfrm>
            <a:off x="299730" y="2927162"/>
            <a:ext cx="3053069" cy="646331"/>
          </a:xfrm>
          <a:prstGeom prst="rect">
            <a:avLst/>
          </a:prstGeom>
          <a:solidFill>
            <a:schemeClr val="accent2">
              <a:lumMod val="75000"/>
            </a:schemeClr>
          </a:solidFill>
          <a:ln w="6350">
            <a:solidFill>
              <a:schemeClr val="bg1"/>
            </a:solidFill>
          </a:ln>
        </p:spPr>
        <p:txBody>
          <a:bodyPr wrap="square" rtlCol="0">
            <a:spAutoFit/>
          </a:bodyPr>
          <a:lstStyle/>
          <a:p>
            <a:pPr algn="ctr"/>
            <a:r>
              <a:rPr lang="en-US" b="1" dirty="0" err="1">
                <a:solidFill>
                  <a:schemeClr val="bg1"/>
                </a:solidFill>
                <a:latin typeface="Candara" panose="020E0502030303020204" pitchFamily="34" charset="0"/>
              </a:rPr>
              <a:t>Apa</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hubungan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antara</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pergaulan</a:t>
            </a:r>
            <a:r>
              <a:rPr lang="en-US" b="1" dirty="0">
                <a:solidFill>
                  <a:schemeClr val="bg1"/>
                </a:solidFill>
                <a:latin typeface="Candara" panose="020E0502030303020204" pitchFamily="34" charset="0"/>
              </a:rPr>
              <a:t> </a:t>
            </a:r>
            <a:r>
              <a:rPr lang="en-US" b="1" dirty="0" err="1">
                <a:solidFill>
                  <a:schemeClr val="bg1"/>
                </a:solidFill>
                <a:latin typeface="Candara" panose="020E0502030303020204" pitchFamily="34" charset="0"/>
              </a:rPr>
              <a:t>bebas</a:t>
            </a:r>
            <a:r>
              <a:rPr lang="en-US" b="1" dirty="0">
                <a:solidFill>
                  <a:schemeClr val="bg1"/>
                </a:solidFill>
                <a:latin typeface="Candara" panose="020E0502030303020204" pitchFamily="34" charset="0"/>
              </a:rPr>
              <a:t> dan zina?</a:t>
            </a:r>
            <a:endParaRPr lang="en-ID" b="1" dirty="0">
              <a:solidFill>
                <a:schemeClr val="bg1"/>
              </a:solidFill>
              <a:latin typeface="Candara" panose="020E0502030303020204" pitchFamily="34" charset="0"/>
            </a:endParaRPr>
          </a:p>
        </p:txBody>
      </p:sp>
    </p:spTree>
    <p:extLst>
      <p:ext uri="{BB962C8B-B14F-4D97-AF65-F5344CB8AC3E}">
        <p14:creationId xmlns:p14="http://schemas.microsoft.com/office/powerpoint/2010/main" val="3928390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42" presetClass="entr" presetSubtype="0" fill="hold" grpId="0" nodeType="after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7"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anim calcmode="lin" valueType="num">
                                      <p:cBhvr>
                                        <p:cTn id="36" dur="500" fill="hold"/>
                                        <p:tgtEl>
                                          <p:spTgt spid="29"/>
                                        </p:tgtEl>
                                        <p:attrNameLst>
                                          <p:attrName>ppt_x</p:attrName>
                                        </p:attrNameLst>
                                      </p:cBhvr>
                                      <p:tavLst>
                                        <p:tav tm="0">
                                          <p:val>
                                            <p:strVal val="#ppt_x"/>
                                          </p:val>
                                        </p:tav>
                                        <p:tav tm="100000">
                                          <p:val>
                                            <p:strVal val="#ppt_x"/>
                                          </p:val>
                                        </p:tav>
                                      </p:tavLst>
                                    </p:anim>
                                    <p:anim calcmode="lin" valueType="num">
                                      <p:cBhvr>
                                        <p:cTn id="37"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19F8AF9B-26C8-85F2-C697-38696E492280}"/>
              </a:ext>
            </a:extLst>
          </p:cNvPr>
          <p:cNvSpPr txBox="1"/>
          <p:nvPr/>
        </p:nvSpPr>
        <p:spPr>
          <a:xfrm>
            <a:off x="3207657" y="152046"/>
            <a:ext cx="2728686" cy="646331"/>
          </a:xfrm>
          <a:prstGeom prst="rect">
            <a:avLst/>
          </a:prstGeom>
          <a:noFill/>
          <a:ln>
            <a:noFill/>
          </a:ln>
        </p:spPr>
        <p:txBody>
          <a:bodyPr wrap="square" rtlCol="0" anchor="ctr">
            <a:spAutoFit/>
          </a:bodyPr>
          <a:lstStyle/>
          <a:p>
            <a:pPr algn="ctr"/>
            <a:r>
              <a:rPr lang="en-US" sz="3600" b="1" dirty="0">
                <a:solidFill>
                  <a:srgbClr val="005C4A"/>
                </a:solidFill>
                <a:latin typeface="Candara" panose="020E0502030303020204" pitchFamily="34" charset="0"/>
              </a:rPr>
              <a:t>Peta </a:t>
            </a:r>
            <a:r>
              <a:rPr lang="en-US" sz="3600" b="1" dirty="0" err="1">
                <a:solidFill>
                  <a:srgbClr val="005C4A"/>
                </a:solidFill>
                <a:latin typeface="Candara" panose="020E0502030303020204" pitchFamily="34" charset="0"/>
              </a:rPr>
              <a:t>Konsep</a:t>
            </a:r>
            <a:endParaRPr lang="en-ID" sz="3600" b="1" dirty="0">
              <a:solidFill>
                <a:srgbClr val="005C4A"/>
              </a:solidFill>
              <a:latin typeface="Candara" panose="020E0502030303020204" pitchFamily="34" charset="0"/>
            </a:endParaRPr>
          </a:p>
        </p:txBody>
      </p:sp>
      <p:grpSp>
        <p:nvGrpSpPr>
          <p:cNvPr id="5" name="Group 4">
            <a:extLst>
              <a:ext uri="{FF2B5EF4-FFF2-40B4-BE49-F238E27FC236}">
                <a16:creationId xmlns:a16="http://schemas.microsoft.com/office/drawing/2014/main" id="{E8B4C401-068E-6060-DED1-10A3593DD600}"/>
              </a:ext>
            </a:extLst>
          </p:cNvPr>
          <p:cNvGrpSpPr/>
          <p:nvPr/>
        </p:nvGrpSpPr>
        <p:grpSpPr>
          <a:xfrm>
            <a:off x="1081933" y="798377"/>
            <a:ext cx="6980133" cy="3737372"/>
            <a:chOff x="1173267" y="815578"/>
            <a:chExt cx="6980133" cy="3737372"/>
          </a:xfrm>
        </p:grpSpPr>
        <p:cxnSp>
          <p:nvCxnSpPr>
            <p:cNvPr id="31" name="Straight Connector 30">
              <a:extLst>
                <a:ext uri="{FF2B5EF4-FFF2-40B4-BE49-F238E27FC236}">
                  <a16:creationId xmlns:a16="http://schemas.microsoft.com/office/drawing/2014/main" id="{ABD6CBEC-5A49-865D-CFD8-A8A8BA52CC7A}"/>
                </a:ext>
              </a:extLst>
            </p:cNvPr>
            <p:cNvCxnSpPr>
              <a:cxnSpLocks/>
            </p:cNvCxnSpPr>
            <p:nvPr/>
          </p:nvCxnSpPr>
          <p:spPr>
            <a:xfrm flipH="1" flipV="1">
              <a:off x="5715000" y="2571750"/>
              <a:ext cx="1012989" cy="827625"/>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11E59E7-48B7-873D-18DA-429D5EDB9EE2}"/>
                </a:ext>
              </a:extLst>
            </p:cNvPr>
            <p:cNvCxnSpPr>
              <a:cxnSpLocks/>
            </p:cNvCxnSpPr>
            <p:nvPr/>
          </p:nvCxnSpPr>
          <p:spPr>
            <a:xfrm flipV="1">
              <a:off x="2568411" y="2607952"/>
              <a:ext cx="1012989" cy="827625"/>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A033D52-9611-F954-204C-F90C0BA5BCB4}"/>
                </a:ext>
              </a:extLst>
            </p:cNvPr>
            <p:cNvCxnSpPr>
              <a:cxnSpLocks/>
            </p:cNvCxnSpPr>
            <p:nvPr/>
          </p:nvCxnSpPr>
          <p:spPr>
            <a:xfrm>
              <a:off x="5858652" y="2003242"/>
              <a:ext cx="465948"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5C1BF57-81FB-F83F-A5FD-3BE18C5CAD21}"/>
                </a:ext>
              </a:extLst>
            </p:cNvPr>
            <p:cNvCxnSpPr>
              <a:cxnSpLocks/>
            </p:cNvCxnSpPr>
            <p:nvPr/>
          </p:nvCxnSpPr>
          <p:spPr>
            <a:xfrm>
              <a:off x="2996893" y="2000709"/>
              <a:ext cx="450753"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hlinkClick r:id="rId3" action="ppaction://hlinksldjump"/>
              <a:extLst>
                <a:ext uri="{FF2B5EF4-FFF2-40B4-BE49-F238E27FC236}">
                  <a16:creationId xmlns:a16="http://schemas.microsoft.com/office/drawing/2014/main" id="{E0301406-5C61-C57A-F685-4D75C476018E}"/>
                </a:ext>
              </a:extLst>
            </p:cNvPr>
            <p:cNvSpPr/>
            <p:nvPr/>
          </p:nvSpPr>
          <p:spPr>
            <a:xfrm>
              <a:off x="6330126" y="1433462"/>
              <a:ext cx="1823274" cy="1134493"/>
            </a:xfrm>
            <a:prstGeom prst="roundRect">
              <a:avLst>
                <a:gd name="adj" fmla="val 16667"/>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solidFill>
                    <a:srgbClr val="005C4A"/>
                  </a:solidFill>
                  <a:latin typeface="Candara" panose="020E0502030303020204" pitchFamily="34" charset="0"/>
                </a:rPr>
                <a:t>Q.S. An-</a:t>
              </a:r>
              <a:r>
                <a:rPr lang="en-ID" sz="1600" b="1" dirty="0" err="1">
                  <a:solidFill>
                    <a:srgbClr val="005C4A"/>
                  </a:solidFill>
                  <a:latin typeface="Candara" panose="020E0502030303020204" pitchFamily="34" charset="0"/>
                </a:rPr>
                <a:t>Nūr</a:t>
              </a:r>
              <a:r>
                <a:rPr lang="en-ID" sz="1600" b="1" dirty="0">
                  <a:solidFill>
                    <a:srgbClr val="005C4A"/>
                  </a:solidFill>
                  <a:latin typeface="Candara" panose="020E0502030303020204" pitchFamily="34" charset="0"/>
                </a:rPr>
                <a:t>/24: 2</a:t>
              </a:r>
              <a:endParaRPr lang="en-ID" sz="1600" dirty="0"/>
            </a:p>
          </p:txBody>
        </p:sp>
        <p:sp>
          <p:nvSpPr>
            <p:cNvPr id="24" name="Rectangle: Rounded Corners 23">
              <a:hlinkClick r:id="rId4" action="ppaction://hlinksldjump"/>
              <a:extLst>
                <a:ext uri="{FF2B5EF4-FFF2-40B4-BE49-F238E27FC236}">
                  <a16:creationId xmlns:a16="http://schemas.microsoft.com/office/drawing/2014/main" id="{E2A210B0-FD99-FE13-1112-402B3C9E84C4}"/>
                </a:ext>
              </a:extLst>
            </p:cNvPr>
            <p:cNvSpPr/>
            <p:nvPr/>
          </p:nvSpPr>
          <p:spPr>
            <a:xfrm>
              <a:off x="1173267" y="1433462"/>
              <a:ext cx="1823274" cy="1134493"/>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solidFill>
                    <a:srgbClr val="005C4A"/>
                  </a:solidFill>
                  <a:latin typeface="Candara" panose="020E0502030303020204" pitchFamily="34" charset="0"/>
                </a:rPr>
                <a:t>Q.S. Al-</a:t>
              </a:r>
              <a:r>
                <a:rPr lang="en-ID" sz="1600" b="1" dirty="0" err="1">
                  <a:solidFill>
                    <a:srgbClr val="005C4A"/>
                  </a:solidFill>
                  <a:latin typeface="Candara" panose="020E0502030303020204" pitchFamily="34" charset="0"/>
                </a:rPr>
                <a:t>Isrā</a:t>
              </a:r>
              <a:r>
                <a:rPr lang="en-ID" sz="1600" b="1" dirty="0">
                  <a:solidFill>
                    <a:srgbClr val="005C4A"/>
                  </a:solidFill>
                  <a:latin typeface="Candara" panose="020E0502030303020204" pitchFamily="34" charset="0"/>
                </a:rPr>
                <a:t>/17: 32</a:t>
              </a:r>
              <a:endParaRPr lang="en-ID" sz="1600" dirty="0"/>
            </a:p>
          </p:txBody>
        </p:sp>
        <p:grpSp>
          <p:nvGrpSpPr>
            <p:cNvPr id="27" name="Group 26">
              <a:extLst>
                <a:ext uri="{FF2B5EF4-FFF2-40B4-BE49-F238E27FC236}">
                  <a16:creationId xmlns:a16="http://schemas.microsoft.com/office/drawing/2014/main" id="{189FEFDF-9796-9AB1-F868-BE25A46F836F}"/>
                </a:ext>
              </a:extLst>
            </p:cNvPr>
            <p:cNvGrpSpPr/>
            <p:nvPr/>
          </p:nvGrpSpPr>
          <p:grpSpPr>
            <a:xfrm>
              <a:off x="3447731" y="815578"/>
              <a:ext cx="2370263" cy="2370262"/>
              <a:chOff x="4390692" y="1161133"/>
              <a:chExt cx="3396347" cy="3396347"/>
            </a:xfrm>
          </p:grpSpPr>
          <p:sp>
            <p:nvSpPr>
              <p:cNvPr id="28" name="Oval 27">
                <a:extLst>
                  <a:ext uri="{FF2B5EF4-FFF2-40B4-BE49-F238E27FC236}">
                    <a16:creationId xmlns:a16="http://schemas.microsoft.com/office/drawing/2014/main" id="{6CA7DFF7-DD66-CDEF-8D63-8ED73BD4DA96}"/>
                  </a:ext>
                </a:extLst>
              </p:cNvPr>
              <p:cNvSpPr/>
              <p:nvPr/>
            </p:nvSpPr>
            <p:spPr>
              <a:xfrm>
                <a:off x="4390692" y="1161133"/>
                <a:ext cx="3396347" cy="3396347"/>
              </a:xfrm>
              <a:prstGeom prst="ellipse">
                <a:avLst/>
              </a:prstGeom>
              <a:solidFill>
                <a:schemeClr val="bg1"/>
              </a:solidFill>
              <a:ln w="101600" cmpd="thickThin">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 name="TextBox 28">
                <a:hlinkClick r:id="rId5" action="ppaction://hlinksldjump"/>
                <a:extLst>
                  <a:ext uri="{FF2B5EF4-FFF2-40B4-BE49-F238E27FC236}">
                    <a16:creationId xmlns:a16="http://schemas.microsoft.com/office/drawing/2014/main" id="{80A2D921-F165-5582-9683-E860E39F3D8D}"/>
                  </a:ext>
                </a:extLst>
              </p:cNvPr>
              <p:cNvSpPr txBox="1"/>
              <p:nvPr/>
            </p:nvSpPr>
            <p:spPr>
              <a:xfrm>
                <a:off x="4473039" y="1818900"/>
                <a:ext cx="3174371" cy="2513773"/>
              </a:xfrm>
              <a:prstGeom prst="rect">
                <a:avLst/>
              </a:prstGeom>
              <a:noFill/>
              <a:ln w="76200">
                <a:noFill/>
              </a:ln>
              <a:effectLst/>
            </p:spPr>
            <p:txBody>
              <a:bodyPr wrap="square" rtlCol="0">
                <a:spAutoFit/>
              </a:bodyPr>
              <a:lstStyle/>
              <a:p>
                <a:pPr algn="ctr"/>
                <a:r>
                  <a:rPr lang="en-ID" b="1" dirty="0">
                    <a:solidFill>
                      <a:srgbClr val="005C4A"/>
                    </a:solidFill>
                    <a:latin typeface="Candara" panose="020E0502030303020204" pitchFamily="34" charset="0"/>
                  </a:rPr>
                  <a:t>Kajian Q.S. Al-</a:t>
                </a:r>
                <a:r>
                  <a:rPr lang="en-ID" b="1" dirty="0" err="1">
                    <a:solidFill>
                      <a:srgbClr val="005C4A"/>
                    </a:solidFill>
                    <a:latin typeface="Candara" panose="020E0502030303020204" pitchFamily="34" charset="0"/>
                  </a:rPr>
                  <a:t>Isrā</a:t>
                </a:r>
                <a:r>
                  <a:rPr lang="en-ID" b="1" dirty="0">
                    <a:solidFill>
                      <a:srgbClr val="005C4A"/>
                    </a:solidFill>
                    <a:latin typeface="Candara" panose="020E0502030303020204" pitchFamily="34" charset="0"/>
                  </a:rPr>
                  <a:t>/ 17: 32, Q.S. An-</a:t>
                </a:r>
                <a:r>
                  <a:rPr lang="en-ID" b="1" dirty="0" err="1">
                    <a:solidFill>
                      <a:srgbClr val="005C4A"/>
                    </a:solidFill>
                    <a:latin typeface="Candara" panose="020E0502030303020204" pitchFamily="34" charset="0"/>
                  </a:rPr>
                  <a:t>Nūr</a:t>
                </a:r>
                <a:r>
                  <a:rPr lang="en-ID" b="1" dirty="0">
                    <a:solidFill>
                      <a:srgbClr val="005C4A"/>
                    </a:solidFill>
                    <a:latin typeface="Candara" panose="020E0502030303020204" pitchFamily="34" charset="0"/>
                  </a:rPr>
                  <a:t>/ 24: 2, dan Hadis </a:t>
                </a:r>
                <a:r>
                  <a:rPr lang="en-ID" b="1" dirty="0" err="1">
                    <a:solidFill>
                      <a:srgbClr val="005C4A"/>
                    </a:solidFill>
                    <a:latin typeface="Candara" panose="020E0502030303020204" pitchFamily="34" charset="0"/>
                  </a:rPr>
                  <a:t>tentang</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Larangan</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Pergaulan</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Bebas</a:t>
                </a:r>
                <a:r>
                  <a:rPr lang="en-ID" b="1" dirty="0">
                    <a:solidFill>
                      <a:srgbClr val="005C4A"/>
                    </a:solidFill>
                    <a:latin typeface="Candara" panose="020E0502030303020204" pitchFamily="34" charset="0"/>
                  </a:rPr>
                  <a:t> dan Zina</a:t>
                </a:r>
              </a:p>
            </p:txBody>
          </p:sp>
        </p:grpSp>
        <p:sp>
          <p:nvSpPr>
            <p:cNvPr id="19" name="Rectangle: Rounded Corners 18">
              <a:hlinkClick r:id="rId6" action="ppaction://hlinksldjump"/>
              <a:extLst>
                <a:ext uri="{FF2B5EF4-FFF2-40B4-BE49-F238E27FC236}">
                  <a16:creationId xmlns:a16="http://schemas.microsoft.com/office/drawing/2014/main" id="{620418D5-98B7-21A8-BD2E-EE291DDF721A}"/>
                </a:ext>
              </a:extLst>
            </p:cNvPr>
            <p:cNvSpPr/>
            <p:nvPr/>
          </p:nvSpPr>
          <p:spPr>
            <a:xfrm>
              <a:off x="5858652" y="3418457"/>
              <a:ext cx="1823274" cy="1134493"/>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err="1">
                  <a:solidFill>
                    <a:srgbClr val="005C4A"/>
                  </a:solidFill>
                  <a:latin typeface="Candara" panose="020E0502030303020204" pitchFamily="34" charset="0"/>
                </a:rPr>
                <a:t>Menjauhi</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Pergaulan</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Bebas</a:t>
              </a:r>
              <a:r>
                <a:rPr lang="en-ID" sz="1600" b="1" dirty="0">
                  <a:solidFill>
                    <a:srgbClr val="005C4A"/>
                  </a:solidFill>
                  <a:latin typeface="Candara" panose="020E0502030303020204" pitchFamily="34" charset="0"/>
                </a:rPr>
                <a:t> dan Zina</a:t>
              </a:r>
              <a:endParaRPr lang="en-ID" sz="1600" dirty="0"/>
            </a:p>
          </p:txBody>
        </p:sp>
        <p:sp>
          <p:nvSpPr>
            <p:cNvPr id="22" name="Rectangle: Rounded Corners 21">
              <a:hlinkClick r:id="rId7" action="ppaction://hlinksldjump"/>
              <a:extLst>
                <a:ext uri="{FF2B5EF4-FFF2-40B4-BE49-F238E27FC236}">
                  <a16:creationId xmlns:a16="http://schemas.microsoft.com/office/drawing/2014/main" id="{58BF42D5-3C94-7E67-DCCD-51A92B6B3927}"/>
                </a:ext>
              </a:extLst>
            </p:cNvPr>
            <p:cNvSpPr/>
            <p:nvPr/>
          </p:nvSpPr>
          <p:spPr>
            <a:xfrm>
              <a:off x="1681926" y="3418457"/>
              <a:ext cx="1823274" cy="1134493"/>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solidFill>
                    <a:srgbClr val="005C4A"/>
                  </a:solidFill>
                  <a:latin typeface="Candara" panose="020E0502030303020204" pitchFamily="34" charset="0"/>
                </a:rPr>
                <a:t>Hadis </a:t>
              </a:r>
              <a:r>
                <a:rPr lang="en-ID" sz="1600" b="1" dirty="0" err="1">
                  <a:solidFill>
                    <a:srgbClr val="005C4A"/>
                  </a:solidFill>
                  <a:latin typeface="Candara" panose="020E0502030303020204" pitchFamily="34" charset="0"/>
                </a:rPr>
                <a:t>tentang</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Larangan</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Pergaulan</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Bebas</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dna</a:t>
              </a:r>
              <a:r>
                <a:rPr lang="en-ID" sz="1600" b="1" dirty="0">
                  <a:solidFill>
                    <a:srgbClr val="005C4A"/>
                  </a:solidFill>
                  <a:latin typeface="Candara" panose="020E0502030303020204" pitchFamily="34" charset="0"/>
                </a:rPr>
                <a:t> Zina</a:t>
              </a:r>
              <a:endParaRPr lang="en-ID" sz="1600" dirty="0"/>
            </a:p>
          </p:txBody>
        </p:sp>
      </p:grpSp>
    </p:spTree>
    <p:extLst>
      <p:ext uri="{BB962C8B-B14F-4D97-AF65-F5344CB8AC3E}">
        <p14:creationId xmlns:p14="http://schemas.microsoft.com/office/powerpoint/2010/main" val="1850138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671265286"/>
              </p:ext>
            </p:extLst>
          </p:nvPr>
        </p:nvGraphicFramePr>
        <p:xfrm>
          <a:off x="1066800" y="3619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79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sp>
        <p:nvSpPr>
          <p:cNvPr id="5" name="Rectangle 4">
            <a:hlinkClick r:id="rId3" action="ppaction://hlinksldjump"/>
          </p:cNvPr>
          <p:cNvSpPr/>
          <p:nvPr/>
        </p:nvSpPr>
        <p:spPr>
          <a:xfrm>
            <a:off x="3199669" y="438150"/>
            <a:ext cx="2744662" cy="523220"/>
          </a:xfrm>
          <a:prstGeom prst="rect">
            <a:avLst/>
          </a:prstGeom>
        </p:spPr>
        <p:txBody>
          <a:bodyPr wrap="none">
            <a:spAutoFit/>
          </a:bodyPr>
          <a:lstStyle/>
          <a:p>
            <a:pPr algn="ctr"/>
            <a:r>
              <a:rPr lang="en-ID" sz="2800" b="1" u="sng" dirty="0">
                <a:solidFill>
                  <a:srgbClr val="005C4A"/>
                </a:solidFill>
                <a:latin typeface="Candara" panose="020E0502030303020204" pitchFamily="34" charset="0"/>
              </a:rPr>
              <a:t>Q.S. Al-</a:t>
            </a:r>
            <a:r>
              <a:rPr lang="en-ID" sz="2800" b="1" u="sng" dirty="0" err="1">
                <a:solidFill>
                  <a:srgbClr val="005C4A"/>
                </a:solidFill>
                <a:latin typeface="Candara" panose="020E0502030303020204" pitchFamily="34" charset="0"/>
              </a:rPr>
              <a:t>Isrā</a:t>
            </a:r>
            <a:r>
              <a:rPr lang="en-ID" sz="2800" b="1" u="sng" dirty="0">
                <a:solidFill>
                  <a:srgbClr val="005C4A"/>
                </a:solidFill>
                <a:latin typeface="Candara" panose="020E0502030303020204" pitchFamily="34" charset="0"/>
              </a:rPr>
              <a:t>/17: 32</a:t>
            </a:r>
            <a:endParaRPr lang="en-ID" sz="2800" u="sng"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D816F580-1127-D0CE-7375-AB9DDF40291D}"/>
              </a:ext>
            </a:extLst>
          </p:cNvPr>
          <p:cNvSpPr txBox="1"/>
          <p:nvPr/>
        </p:nvSpPr>
        <p:spPr>
          <a:xfrm>
            <a:off x="1905000" y="1277834"/>
            <a:ext cx="5547843" cy="854080"/>
          </a:xfrm>
          <a:prstGeom prst="rect">
            <a:avLst/>
          </a:prstGeom>
          <a:noFill/>
        </p:spPr>
        <p:txBody>
          <a:bodyPr wrap="square" rtlCol="0">
            <a:spAutoFit/>
          </a:bodyPr>
          <a:lstStyle/>
          <a:p>
            <a:pPr algn="r">
              <a:lnSpc>
                <a:spcPct val="150000"/>
              </a:lnSpc>
            </a:pPr>
            <a:r>
              <a:rPr lang="ar-SA" sz="3600" dirty="0">
                <a:effectLst/>
                <a:ea typeface="Calibri" panose="020F0502020204030204" pitchFamily="34" charset="0"/>
                <a:cs typeface="Adobe Naskh Medium" panose="01010101010101010101" pitchFamily="50" charset="-78"/>
              </a:rPr>
              <a:t>وَلَا تَقْرَبُوا الزِّنٰىٓ اِنَّهٗ كَانَ فَاحِشَةً ۗ وَسَاۤءَ سَبِيْلًا</a:t>
            </a:r>
            <a:endParaRPr lang="en-ID" sz="13800" dirty="0">
              <a:latin typeface="Adobe Naskh Medium" panose="01010101010101010101" pitchFamily="50" charset="-78"/>
              <a:cs typeface="Adobe Naskh Medium" panose="01010101010101010101" pitchFamily="50" charset="-78"/>
            </a:endParaRPr>
          </a:p>
        </p:txBody>
      </p:sp>
      <p:sp>
        <p:nvSpPr>
          <p:cNvPr id="8" name="TextBox 7">
            <a:extLst>
              <a:ext uri="{FF2B5EF4-FFF2-40B4-BE49-F238E27FC236}">
                <a16:creationId xmlns:a16="http://schemas.microsoft.com/office/drawing/2014/main" id="{6DB22B8F-59AF-3347-6A69-D911D91987C5}"/>
              </a:ext>
            </a:extLst>
          </p:cNvPr>
          <p:cNvSpPr txBox="1"/>
          <p:nvPr/>
        </p:nvSpPr>
        <p:spPr>
          <a:xfrm>
            <a:off x="1409700" y="2571489"/>
            <a:ext cx="6324600" cy="967957"/>
          </a:xfrm>
          <a:prstGeom prst="rect">
            <a:avLst/>
          </a:prstGeom>
          <a:noFill/>
          <a:ln w="38100">
            <a:noFill/>
          </a:ln>
        </p:spPr>
        <p:txBody>
          <a:bodyPr wrap="square" rtlCol="0">
            <a:spAutoFit/>
          </a:bodyPr>
          <a:lstStyle/>
          <a:p>
            <a:pPr algn="ctr">
              <a:lnSpc>
                <a:spcPct val="150000"/>
              </a:lnSpc>
            </a:pPr>
            <a:r>
              <a:rPr lang="en-ID" sz="2000" i="1" dirty="0" err="1">
                <a:solidFill>
                  <a:srgbClr val="005C4A"/>
                </a:solidFill>
                <a:effectLst/>
                <a:latin typeface="Candara" panose="020E0502030303020204" pitchFamily="34" charset="0"/>
                <a:ea typeface="Calibri" panose="020F0502020204030204" pitchFamily="34" charset="0"/>
                <a:cs typeface="Brill"/>
              </a:rPr>
              <a:t>Janganlah</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kamu</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mendekati</a:t>
            </a:r>
            <a:r>
              <a:rPr lang="en-ID" sz="2000" i="1" dirty="0">
                <a:solidFill>
                  <a:srgbClr val="005C4A"/>
                </a:solidFill>
                <a:effectLst/>
                <a:latin typeface="Candara" panose="020E0502030303020204" pitchFamily="34" charset="0"/>
                <a:ea typeface="Calibri" panose="020F0502020204030204" pitchFamily="34" charset="0"/>
                <a:cs typeface="Brill"/>
              </a:rPr>
              <a:t> zina. </a:t>
            </a:r>
            <a:r>
              <a:rPr lang="en-ID" sz="2000" i="1" dirty="0" err="1">
                <a:solidFill>
                  <a:srgbClr val="005C4A"/>
                </a:solidFill>
                <a:effectLst/>
                <a:latin typeface="Candara" panose="020E0502030303020204" pitchFamily="34" charset="0"/>
                <a:ea typeface="Calibri" panose="020F0502020204030204" pitchFamily="34" charset="0"/>
                <a:cs typeface="Brill"/>
              </a:rPr>
              <a:t>Sesungguhnya</a:t>
            </a:r>
            <a:r>
              <a:rPr lang="en-ID" sz="2000" i="1" dirty="0">
                <a:solidFill>
                  <a:srgbClr val="005C4A"/>
                </a:solidFill>
                <a:effectLst/>
                <a:latin typeface="Candara" panose="020E0502030303020204" pitchFamily="34" charset="0"/>
                <a:ea typeface="Calibri" panose="020F0502020204030204" pitchFamily="34" charset="0"/>
                <a:cs typeface="Brill"/>
              </a:rPr>
              <a:t> (zina) </a:t>
            </a:r>
            <a:r>
              <a:rPr lang="en-ID" sz="2000" i="1" dirty="0" err="1">
                <a:solidFill>
                  <a:srgbClr val="005C4A"/>
                </a:solidFill>
                <a:effectLst/>
                <a:latin typeface="Candara" panose="020E0502030303020204" pitchFamily="34" charset="0"/>
                <a:ea typeface="Calibri" panose="020F0502020204030204" pitchFamily="34" charset="0"/>
                <a:cs typeface="Brill"/>
              </a:rPr>
              <a:t>itu</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adalah</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perbuatan</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keji</a:t>
            </a:r>
            <a:r>
              <a:rPr lang="en-ID" sz="2000" i="1" dirty="0">
                <a:solidFill>
                  <a:srgbClr val="005C4A"/>
                </a:solidFill>
                <a:effectLst/>
                <a:latin typeface="Candara" panose="020E0502030303020204" pitchFamily="34" charset="0"/>
                <a:ea typeface="Calibri" panose="020F0502020204030204" pitchFamily="34" charset="0"/>
                <a:cs typeface="Brill"/>
              </a:rPr>
              <a:t> dan </a:t>
            </a:r>
            <a:r>
              <a:rPr lang="en-ID" sz="2000" i="1" dirty="0" err="1">
                <a:solidFill>
                  <a:srgbClr val="005C4A"/>
                </a:solidFill>
                <a:effectLst/>
                <a:latin typeface="Candara" panose="020E0502030303020204" pitchFamily="34" charset="0"/>
                <a:ea typeface="Calibri" panose="020F0502020204030204" pitchFamily="34" charset="0"/>
                <a:cs typeface="Brill"/>
              </a:rPr>
              <a:t>jalan</a:t>
            </a:r>
            <a:r>
              <a:rPr lang="en-ID" sz="2000" i="1" dirty="0">
                <a:solidFill>
                  <a:srgbClr val="005C4A"/>
                </a:solidFill>
                <a:effectLst/>
                <a:latin typeface="Candara" panose="020E0502030303020204" pitchFamily="34" charset="0"/>
                <a:ea typeface="Calibri" panose="020F0502020204030204" pitchFamily="34" charset="0"/>
                <a:cs typeface="Brill"/>
              </a:rPr>
              <a:t> </a:t>
            </a:r>
            <a:r>
              <a:rPr lang="en-ID" sz="2000" i="1" dirty="0" err="1">
                <a:solidFill>
                  <a:srgbClr val="005C4A"/>
                </a:solidFill>
                <a:effectLst/>
                <a:latin typeface="Candara" panose="020E0502030303020204" pitchFamily="34" charset="0"/>
                <a:ea typeface="Calibri" panose="020F0502020204030204" pitchFamily="34" charset="0"/>
                <a:cs typeface="Brill"/>
              </a:rPr>
              <a:t>terburuk</a:t>
            </a:r>
            <a:r>
              <a:rPr lang="en-ID" sz="2000" i="1" dirty="0">
                <a:solidFill>
                  <a:srgbClr val="005C4A"/>
                </a:solidFill>
                <a:effectLst/>
                <a:latin typeface="Candara" panose="020E0502030303020204" pitchFamily="34" charset="0"/>
                <a:ea typeface="Calibri" panose="020F0502020204030204" pitchFamily="34" charset="0"/>
                <a:cs typeface="Brill"/>
              </a:rPr>
              <a:t>.</a:t>
            </a:r>
            <a:endParaRPr lang="en-ID" sz="2000" i="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467953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9" name="Group 58"/>
          <p:cNvGrpSpPr/>
          <p:nvPr/>
        </p:nvGrpSpPr>
        <p:grpSpPr>
          <a:xfrm>
            <a:off x="147120" y="243090"/>
            <a:ext cx="2425276" cy="1183509"/>
            <a:chOff x="147120" y="243090"/>
            <a:chExt cx="2425276" cy="1183509"/>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7" y="243090"/>
              <a:ext cx="2422799" cy="1183509"/>
            </a:xfrm>
            <a:prstGeom prst="rect">
              <a:avLst/>
            </a:prstGeom>
          </p:spPr>
        </p:pic>
        <p:sp>
          <p:nvSpPr>
            <p:cNvPr id="6" name="Rectangle 5">
              <a:hlinkClick r:id="rId5" action="ppaction://hlinksldjump"/>
            </p:cNvPr>
            <p:cNvSpPr/>
            <p:nvPr/>
          </p:nvSpPr>
          <p:spPr>
            <a:xfrm>
              <a:off x="147120" y="512269"/>
              <a:ext cx="2231899" cy="687881"/>
            </a:xfrm>
            <a:prstGeom prst="rect">
              <a:avLst/>
            </a:prstGeom>
          </p:spPr>
          <p:txBody>
            <a:bodyPr wrap="square">
              <a:spAutoFit/>
            </a:bodyPr>
            <a:lstStyle/>
            <a:p>
              <a:pPr algn="ctr" defTabSz="800100">
                <a:lnSpc>
                  <a:spcPct val="90000"/>
                </a:lnSpc>
                <a:spcBef>
                  <a:spcPct val="0"/>
                </a:spcBef>
                <a:spcAft>
                  <a:spcPct val="35000"/>
                </a:spcAft>
              </a:pPr>
              <a:r>
                <a:rPr lang="en-ID" b="1" dirty="0" err="1">
                  <a:solidFill>
                    <a:srgbClr val="005C4A"/>
                  </a:solidFill>
                  <a:latin typeface="Candara" panose="020E0502030303020204" pitchFamily="34" charset="0"/>
                </a:rPr>
                <a:t>Hukum</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Tajwid</a:t>
              </a:r>
              <a:endParaRPr lang="en-ID" b="1" dirty="0">
                <a:solidFill>
                  <a:srgbClr val="005C4A"/>
                </a:solidFill>
                <a:latin typeface="Candara" panose="020E0502030303020204" pitchFamily="34" charset="0"/>
              </a:endParaRPr>
            </a:p>
            <a:p>
              <a:pPr algn="ctr" defTabSz="800100">
                <a:lnSpc>
                  <a:spcPct val="90000"/>
                </a:lnSpc>
                <a:spcBef>
                  <a:spcPct val="0"/>
                </a:spcBef>
                <a:spcAft>
                  <a:spcPct val="35000"/>
                </a:spcAft>
              </a:pPr>
              <a:r>
                <a:rPr lang="en-ID" sz="1800" b="1" dirty="0">
                  <a:solidFill>
                    <a:srgbClr val="005C4A"/>
                  </a:solidFill>
                  <a:latin typeface="Candara" panose="020E0502030303020204" pitchFamily="34" charset="0"/>
                </a:rPr>
                <a:t>Q.S. Al-</a:t>
              </a:r>
              <a:r>
                <a:rPr lang="en-ID" sz="1800" b="1" dirty="0" err="1">
                  <a:solidFill>
                    <a:srgbClr val="005C4A"/>
                  </a:solidFill>
                  <a:latin typeface="Candara" panose="020E0502030303020204" pitchFamily="34" charset="0"/>
                </a:rPr>
                <a:t>Isrā</a:t>
              </a:r>
              <a:r>
                <a:rPr lang="en-ID" sz="1800" b="1" dirty="0">
                  <a:solidFill>
                    <a:srgbClr val="005C4A"/>
                  </a:solidFill>
                  <a:latin typeface="Candara" panose="020E0502030303020204" pitchFamily="34" charset="0"/>
                </a:rPr>
                <a:t>/17: 32</a:t>
              </a:r>
              <a:endParaRPr lang="en-ID" b="1" dirty="0">
                <a:solidFill>
                  <a:srgbClr val="005C4A"/>
                </a:solidFill>
                <a:latin typeface="Candara" panose="020E0502030303020204" pitchFamily="34" charset="0"/>
              </a:endParaRPr>
            </a:p>
          </p:txBody>
        </p:sp>
      </p:grpSp>
      <p:grpSp>
        <p:nvGrpSpPr>
          <p:cNvPr id="2" name="Group 1">
            <a:extLst>
              <a:ext uri="{FF2B5EF4-FFF2-40B4-BE49-F238E27FC236}">
                <a16:creationId xmlns:a16="http://schemas.microsoft.com/office/drawing/2014/main" id="{C88EC0D7-3AA8-8496-169C-DD47006898A5}"/>
              </a:ext>
            </a:extLst>
          </p:cNvPr>
          <p:cNvGrpSpPr/>
          <p:nvPr/>
        </p:nvGrpSpPr>
        <p:grpSpPr>
          <a:xfrm>
            <a:off x="3634292" y="177773"/>
            <a:ext cx="4376120" cy="4376120"/>
            <a:chOff x="3634292" y="201836"/>
            <a:chExt cx="4376120" cy="4376120"/>
          </a:xfrm>
        </p:grpSpPr>
        <p:sp>
          <p:nvSpPr>
            <p:cNvPr id="38" name="Oval 37">
              <a:extLst>
                <a:ext uri="{FF2B5EF4-FFF2-40B4-BE49-F238E27FC236}">
                  <a16:creationId xmlns:a16="http://schemas.microsoft.com/office/drawing/2014/main" id="{20F85536-612D-E0CD-E266-9011818D7CEB}"/>
                </a:ext>
              </a:extLst>
            </p:cNvPr>
            <p:cNvSpPr/>
            <p:nvPr/>
          </p:nvSpPr>
          <p:spPr>
            <a:xfrm>
              <a:off x="3634292" y="201836"/>
              <a:ext cx="4376120" cy="4376120"/>
            </a:xfrm>
            <a:prstGeom prst="ellipse">
              <a:avLst/>
            </a:prstGeom>
            <a:solidFill>
              <a:schemeClr val="bg1"/>
            </a:solidFill>
            <a:ln w="38100">
              <a:solidFill>
                <a:srgbClr val="EF536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TextBox 38">
              <a:extLst>
                <a:ext uri="{FF2B5EF4-FFF2-40B4-BE49-F238E27FC236}">
                  <a16:creationId xmlns:a16="http://schemas.microsoft.com/office/drawing/2014/main" id="{B3761DF3-2236-CA22-BC81-5FDFF7F4D5AA}"/>
                </a:ext>
              </a:extLst>
            </p:cNvPr>
            <p:cNvSpPr txBox="1"/>
            <p:nvPr/>
          </p:nvSpPr>
          <p:spPr>
            <a:xfrm>
              <a:off x="4376483" y="1297495"/>
              <a:ext cx="2936040" cy="2516073"/>
            </a:xfrm>
            <a:prstGeom prst="rect">
              <a:avLst/>
            </a:prstGeom>
            <a:noFill/>
            <a:ln>
              <a:noFill/>
            </a:ln>
            <a:effectLst/>
          </p:spPr>
          <p:txBody>
            <a:bodyPr wrap="square" rtlCol="0">
              <a:spAutoFit/>
            </a:bodyPr>
            <a:lstStyle/>
            <a:p>
              <a:pPr algn="ctr">
                <a:lnSpc>
                  <a:spcPct val="150000"/>
                </a:lnSpc>
              </a:pP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وَ</a:t>
              </a:r>
              <a:r>
                <a:rPr lang="ar-SA" sz="3600" dirty="0">
                  <a:solidFill>
                    <a:srgbClr val="01BCFF"/>
                  </a:solidFill>
                  <a:effectLst/>
                  <a:latin typeface="Adobe Naskh Medium" panose="01010101010101010101" pitchFamily="50" charset="-78"/>
                  <a:ea typeface="Calibri" panose="020F0502020204030204" pitchFamily="34" charset="0"/>
                  <a:cs typeface="Adobe Naskh Medium" panose="01010101010101010101" pitchFamily="50" charset="-78"/>
                </a:rPr>
                <a:t>لَا</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 </a:t>
              </a:r>
              <a:r>
                <a:rPr lang="ar-SA" sz="3600" dirty="0">
                  <a:solidFill>
                    <a:srgbClr val="4B0D3E"/>
                  </a:solidFill>
                  <a:effectLst/>
                  <a:latin typeface="Adobe Naskh Medium" panose="01010101010101010101" pitchFamily="50" charset="-78"/>
                  <a:ea typeface="Calibri" panose="020F0502020204030204" pitchFamily="34" charset="0"/>
                  <a:cs typeface="Adobe Naskh Medium" panose="01010101010101010101" pitchFamily="50" charset="-78"/>
                </a:rPr>
                <a:t>تَقْ</a:t>
              </a: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ر</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a:t>
              </a:r>
              <a:r>
                <a:rPr lang="ar-SA" sz="3600" dirty="0">
                  <a:solidFill>
                    <a:srgbClr val="663300"/>
                  </a:solidFill>
                  <a:effectLst/>
                  <a:latin typeface="Adobe Naskh Medium" panose="01010101010101010101" pitchFamily="50" charset="-78"/>
                  <a:ea typeface="Calibri" panose="020F0502020204030204" pitchFamily="34" charset="0"/>
                  <a:cs typeface="Adobe Naskh Medium" panose="01010101010101010101" pitchFamily="50" charset="-78"/>
                </a:rPr>
                <a:t>بُوا الز</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a:t>
              </a:r>
              <a:r>
                <a:rPr lang="ar-SA" sz="3600" dirty="0">
                  <a:solidFill>
                    <a:srgbClr val="00B050"/>
                  </a:solidFill>
                  <a:effectLst/>
                  <a:latin typeface="Adobe Naskh Medium" panose="01010101010101010101" pitchFamily="50" charset="-78"/>
                  <a:ea typeface="Calibri" panose="020F0502020204030204" pitchFamily="34" charset="0"/>
                  <a:cs typeface="Adobe Naskh Medium" panose="01010101010101010101" pitchFamily="50" charset="-78"/>
                </a:rPr>
                <a:t>نٰىٓ </a:t>
              </a:r>
              <a:r>
                <a:rPr lang="ar-SA" sz="3600" dirty="0">
                  <a:solidFill>
                    <a:srgbClr val="002060"/>
                  </a:solidFill>
                  <a:effectLst/>
                  <a:latin typeface="Adobe Naskh Medium" panose="01010101010101010101" pitchFamily="50" charset="-78"/>
                  <a:ea typeface="Calibri" panose="020F0502020204030204" pitchFamily="34" charset="0"/>
                  <a:cs typeface="Adobe Naskh Medium" panose="01010101010101010101" pitchFamily="50" charset="-78"/>
                </a:rPr>
                <a:t>اِنَّ</a:t>
              </a: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هٗ </a:t>
              </a:r>
              <a:r>
                <a:rPr lang="ar-SA" sz="3600" dirty="0">
                  <a:solidFill>
                    <a:srgbClr val="01BCFF"/>
                  </a:solidFill>
                  <a:effectLst/>
                  <a:latin typeface="Adobe Naskh Medium" panose="01010101010101010101" pitchFamily="50" charset="-78"/>
                  <a:ea typeface="Calibri" panose="020F0502020204030204" pitchFamily="34" charset="0"/>
                  <a:cs typeface="Adobe Naskh Medium" panose="01010101010101010101" pitchFamily="50" charset="-78"/>
                </a:rPr>
                <a:t>كَا</a:t>
              </a: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نَ</a:t>
              </a:r>
              <a:r>
                <a:rPr lang="en-US"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 </a:t>
              </a:r>
              <a:r>
                <a:rPr lang="ar-SA" sz="3600" dirty="0">
                  <a:solidFill>
                    <a:srgbClr val="01BCFF"/>
                  </a:solidFill>
                  <a:effectLst/>
                  <a:latin typeface="Adobe Naskh Medium" panose="01010101010101010101" pitchFamily="50" charset="-78"/>
                  <a:ea typeface="Calibri" panose="020F0502020204030204" pitchFamily="34" charset="0"/>
                  <a:cs typeface="Adobe Naskh Medium" panose="01010101010101010101" pitchFamily="50" charset="-78"/>
                </a:rPr>
                <a:t>فَا</a:t>
              </a: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حِش</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a:t>
              </a:r>
              <a:r>
                <a:rPr lang="ar-SA" sz="3600" dirty="0">
                  <a:solidFill>
                    <a:srgbClr val="B793FF"/>
                  </a:solidFill>
                  <a:effectLst/>
                  <a:latin typeface="Adobe Naskh Medium" panose="01010101010101010101" pitchFamily="50" charset="-78"/>
                  <a:ea typeface="Calibri" panose="020F0502020204030204" pitchFamily="34" charset="0"/>
                  <a:cs typeface="Adobe Naskh Medium" panose="01010101010101010101" pitchFamily="50" charset="-78"/>
                </a:rPr>
                <a:t>ةً ۗ و</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a:t>
              </a:r>
              <a:r>
                <a:rPr lang="ar-SA" sz="3600" dirty="0">
                  <a:solidFill>
                    <a:srgbClr val="00FF00"/>
                  </a:solidFill>
                  <a:effectLst/>
                  <a:latin typeface="Adobe Naskh Medium" panose="01010101010101010101" pitchFamily="50" charset="-78"/>
                  <a:ea typeface="Calibri" panose="020F0502020204030204" pitchFamily="34" charset="0"/>
                  <a:cs typeface="Adobe Naskh Medium" panose="01010101010101010101" pitchFamily="50" charset="-78"/>
                </a:rPr>
                <a:t>سَاۤءَ </a:t>
              </a:r>
              <a:r>
                <a:rPr lang="ar-SA" sz="3600" dirty="0">
                  <a:effectLst/>
                  <a:latin typeface="Adobe Naskh Medium" panose="01010101010101010101" pitchFamily="50" charset="-78"/>
                  <a:ea typeface="Calibri" panose="020F0502020204030204" pitchFamily="34" charset="0"/>
                  <a:cs typeface="Adobe Naskh Medium" panose="01010101010101010101" pitchFamily="50" charset="-78"/>
                </a:rPr>
                <a:t>س</a:t>
              </a:r>
              <a:r>
                <a:rPr lang="ar-SA" sz="3600" dirty="0">
                  <a:solidFill>
                    <a:srgbClr val="005C4A"/>
                  </a:solidFill>
                  <a:effectLst/>
                  <a:latin typeface="Adobe Naskh Medium" panose="01010101010101010101" pitchFamily="50" charset="-78"/>
                  <a:ea typeface="Calibri" panose="020F0502020204030204" pitchFamily="34" charset="0"/>
                  <a:cs typeface="Adobe Naskh Medium" panose="01010101010101010101" pitchFamily="50" charset="-78"/>
                </a:rPr>
                <a:t>َ</a:t>
              </a:r>
              <a:r>
                <a:rPr lang="ar-SA" sz="3600" dirty="0">
                  <a:solidFill>
                    <a:srgbClr val="01BCFF"/>
                  </a:solidFill>
                  <a:effectLst/>
                  <a:latin typeface="Adobe Naskh Medium" panose="01010101010101010101" pitchFamily="50" charset="-78"/>
                  <a:ea typeface="Calibri" panose="020F0502020204030204" pitchFamily="34" charset="0"/>
                  <a:cs typeface="Adobe Naskh Medium" panose="01010101010101010101" pitchFamily="50" charset="-78"/>
                </a:rPr>
                <a:t>بِيْ</a:t>
              </a:r>
              <a:r>
                <a:rPr lang="ar-SA" sz="3600" dirty="0">
                  <a:solidFill>
                    <a:srgbClr val="6C4A40"/>
                  </a:solidFill>
                  <a:effectLst/>
                  <a:latin typeface="Adobe Naskh Medium" panose="01010101010101010101" pitchFamily="50" charset="-78"/>
                  <a:ea typeface="Calibri" panose="020F0502020204030204" pitchFamily="34" charset="0"/>
                  <a:cs typeface="Adobe Naskh Medium" panose="01010101010101010101" pitchFamily="50" charset="-78"/>
                </a:rPr>
                <a:t>لًا</a:t>
              </a:r>
              <a:endParaRPr lang="en-ID" sz="13800" dirty="0">
                <a:solidFill>
                  <a:srgbClr val="6C4A40"/>
                </a:solidFill>
                <a:latin typeface="Adobe Naskh Medium" panose="01010101010101010101" pitchFamily="50" charset="-78"/>
                <a:cs typeface="Adobe Naskh Medium" panose="01010101010101010101" pitchFamily="50" charset="-78"/>
              </a:endParaRPr>
            </a:p>
          </p:txBody>
        </p:sp>
      </p:grpSp>
      <p:grpSp>
        <p:nvGrpSpPr>
          <p:cNvPr id="4" name="Group 3">
            <a:extLst>
              <a:ext uri="{FF2B5EF4-FFF2-40B4-BE49-F238E27FC236}">
                <a16:creationId xmlns:a16="http://schemas.microsoft.com/office/drawing/2014/main" id="{8D502590-E949-A3C7-EAC7-3CFEE112641B}"/>
              </a:ext>
            </a:extLst>
          </p:cNvPr>
          <p:cNvGrpSpPr/>
          <p:nvPr/>
        </p:nvGrpSpPr>
        <p:grpSpPr>
          <a:xfrm>
            <a:off x="3138633" y="417945"/>
            <a:ext cx="5367437" cy="4128668"/>
            <a:chOff x="3124200" y="409210"/>
            <a:chExt cx="5367437" cy="4128668"/>
          </a:xfrm>
        </p:grpSpPr>
        <p:grpSp>
          <p:nvGrpSpPr>
            <p:cNvPr id="40" name="Group 39">
              <a:extLst>
                <a:ext uri="{FF2B5EF4-FFF2-40B4-BE49-F238E27FC236}">
                  <a16:creationId xmlns:a16="http://schemas.microsoft.com/office/drawing/2014/main" id="{98E421F0-CF86-ED87-75CD-EFE010925458}"/>
                </a:ext>
              </a:extLst>
            </p:cNvPr>
            <p:cNvGrpSpPr/>
            <p:nvPr/>
          </p:nvGrpSpPr>
          <p:grpSpPr>
            <a:xfrm>
              <a:off x="3778025" y="409210"/>
              <a:ext cx="946375" cy="928267"/>
              <a:chOff x="6898171" y="-631288"/>
              <a:chExt cx="1285357" cy="1260762"/>
            </a:xfrm>
          </p:grpSpPr>
          <p:sp>
            <p:nvSpPr>
              <p:cNvPr id="88" name="Oval 87">
                <a:extLst>
                  <a:ext uri="{FF2B5EF4-FFF2-40B4-BE49-F238E27FC236}">
                    <a16:creationId xmlns:a16="http://schemas.microsoft.com/office/drawing/2014/main" id="{602C2F70-4CE4-22F4-405B-CF2876F51D9B}"/>
                  </a:ext>
                </a:extLst>
              </p:cNvPr>
              <p:cNvSpPr/>
              <p:nvPr/>
            </p:nvSpPr>
            <p:spPr>
              <a:xfrm>
                <a:off x="6922765" y="-631288"/>
                <a:ext cx="1260763" cy="1260762"/>
              </a:xfrm>
              <a:prstGeom prst="ellipse">
                <a:avLst/>
              </a:prstGeom>
              <a:solidFill>
                <a:srgbClr val="B79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000" dirty="0"/>
              </a:p>
            </p:txBody>
          </p:sp>
          <p:sp>
            <p:nvSpPr>
              <p:cNvPr id="89" name="TextBox 88">
                <a:extLst>
                  <a:ext uri="{FF2B5EF4-FFF2-40B4-BE49-F238E27FC236}">
                    <a16:creationId xmlns:a16="http://schemas.microsoft.com/office/drawing/2014/main" id="{97461E5A-39F3-6D1B-62E1-C2CE68D95B4F}"/>
                  </a:ext>
                </a:extLst>
              </p:cNvPr>
              <p:cNvSpPr txBox="1"/>
              <p:nvPr/>
            </p:nvSpPr>
            <p:spPr>
              <a:xfrm>
                <a:off x="6898171" y="-358121"/>
                <a:ext cx="1223524" cy="710632"/>
              </a:xfrm>
              <a:prstGeom prst="rect">
                <a:avLst/>
              </a:prstGeom>
              <a:noFill/>
              <a:ln>
                <a:noFill/>
              </a:ln>
              <a:effectLst/>
            </p:spPr>
            <p:txBody>
              <a:bodyPr wrap="square" rtlCol="0">
                <a:spAutoFit/>
              </a:bodyPr>
              <a:lstStyle/>
              <a:p>
                <a:pPr algn="ctr"/>
                <a:r>
                  <a:rPr lang="en-US" sz="1400" dirty="0" err="1">
                    <a:solidFill>
                      <a:srgbClr val="005C4A"/>
                    </a:solidFill>
                    <a:latin typeface="Candara" panose="020E0502030303020204" pitchFamily="34" charset="0"/>
                  </a:rPr>
                  <a:t>idgam</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bigunnah</a:t>
                </a:r>
                <a:endParaRPr lang="en-ID" sz="1400" dirty="0">
                  <a:solidFill>
                    <a:srgbClr val="005C4A"/>
                  </a:solidFill>
                  <a:latin typeface="Candara" panose="020E0502030303020204" pitchFamily="34" charset="0"/>
                </a:endParaRPr>
              </a:p>
            </p:txBody>
          </p:sp>
        </p:grpSp>
        <p:grpSp>
          <p:nvGrpSpPr>
            <p:cNvPr id="41" name="Group 40">
              <a:extLst>
                <a:ext uri="{FF2B5EF4-FFF2-40B4-BE49-F238E27FC236}">
                  <a16:creationId xmlns:a16="http://schemas.microsoft.com/office/drawing/2014/main" id="{ED8CFA68-DE17-D7AD-D4E6-4F58A48A0747}"/>
                </a:ext>
              </a:extLst>
            </p:cNvPr>
            <p:cNvGrpSpPr/>
            <p:nvPr/>
          </p:nvGrpSpPr>
          <p:grpSpPr>
            <a:xfrm>
              <a:off x="6934200" y="428308"/>
              <a:ext cx="928267" cy="928267"/>
              <a:chOff x="4093109" y="-530305"/>
              <a:chExt cx="1260763" cy="1260763"/>
            </a:xfrm>
          </p:grpSpPr>
          <p:sp>
            <p:nvSpPr>
              <p:cNvPr id="86" name="Oval 85">
                <a:extLst>
                  <a:ext uri="{FF2B5EF4-FFF2-40B4-BE49-F238E27FC236}">
                    <a16:creationId xmlns:a16="http://schemas.microsoft.com/office/drawing/2014/main" id="{65174407-43A2-289A-EFAE-221DA493F742}"/>
                  </a:ext>
                </a:extLst>
              </p:cNvPr>
              <p:cNvSpPr/>
              <p:nvPr/>
            </p:nvSpPr>
            <p:spPr>
              <a:xfrm>
                <a:off x="4093109" y="-530305"/>
                <a:ext cx="1260763" cy="1260763"/>
              </a:xfrm>
              <a:prstGeom prst="ellipse">
                <a:avLst/>
              </a:prstGeom>
              <a:solidFill>
                <a:srgbClr val="00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6">
                      <a:lumMod val="50000"/>
                    </a:schemeClr>
                  </a:solidFill>
                </a:endParaRPr>
              </a:p>
            </p:txBody>
          </p:sp>
          <p:sp>
            <p:nvSpPr>
              <p:cNvPr id="87" name="TextBox 86">
                <a:extLst>
                  <a:ext uri="{FF2B5EF4-FFF2-40B4-BE49-F238E27FC236}">
                    <a16:creationId xmlns:a16="http://schemas.microsoft.com/office/drawing/2014/main" id="{CF36D6AC-4717-835B-0274-F71063042944}"/>
                  </a:ext>
                </a:extLst>
              </p:cNvPr>
              <p:cNvSpPr txBox="1"/>
              <p:nvPr/>
            </p:nvSpPr>
            <p:spPr>
              <a:xfrm>
                <a:off x="4182373" y="-417662"/>
                <a:ext cx="1078493" cy="1003246"/>
              </a:xfrm>
              <a:prstGeom prst="rect">
                <a:avLst/>
              </a:prstGeom>
              <a:noFill/>
              <a:ln>
                <a:noFill/>
              </a:ln>
              <a:effectLst/>
            </p:spPr>
            <p:txBody>
              <a:bodyPr wrap="square" rtlCol="0">
                <a:spAutoFit/>
              </a:bodyPr>
              <a:lstStyle/>
              <a:p>
                <a:pPr algn="ctr"/>
                <a:r>
                  <a:rPr lang="en-US" sz="1400" dirty="0">
                    <a:solidFill>
                      <a:srgbClr val="005C4A"/>
                    </a:solidFill>
                    <a:latin typeface="Candara" panose="020E0502030303020204" pitchFamily="34" charset="0"/>
                  </a:rPr>
                  <a:t>mad </a:t>
                </a:r>
                <a:r>
                  <a:rPr lang="en-US" sz="1400" dirty="0" err="1">
                    <a:solidFill>
                      <a:srgbClr val="005C4A"/>
                    </a:solidFill>
                    <a:latin typeface="Candara" panose="020E0502030303020204" pitchFamily="34" charset="0"/>
                  </a:rPr>
                  <a:t>wajib</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muttasil</a:t>
                </a:r>
                <a:endParaRPr lang="en-ID" sz="1400" dirty="0">
                  <a:solidFill>
                    <a:srgbClr val="005C4A"/>
                  </a:solidFill>
                  <a:latin typeface="Candara" panose="020E0502030303020204" pitchFamily="34" charset="0"/>
                </a:endParaRPr>
              </a:p>
            </p:txBody>
          </p:sp>
        </p:grpSp>
        <p:grpSp>
          <p:nvGrpSpPr>
            <p:cNvPr id="56" name="Group 55">
              <a:extLst>
                <a:ext uri="{FF2B5EF4-FFF2-40B4-BE49-F238E27FC236}">
                  <a16:creationId xmlns:a16="http://schemas.microsoft.com/office/drawing/2014/main" id="{9D78096D-4C45-6D36-CF96-150DFE39A95D}"/>
                </a:ext>
              </a:extLst>
            </p:cNvPr>
            <p:cNvGrpSpPr/>
            <p:nvPr/>
          </p:nvGrpSpPr>
          <p:grpSpPr>
            <a:xfrm>
              <a:off x="3124200" y="1555330"/>
              <a:ext cx="928267" cy="928267"/>
              <a:chOff x="2618508" y="3300662"/>
              <a:chExt cx="1260763" cy="1260763"/>
            </a:xfrm>
          </p:grpSpPr>
          <p:sp>
            <p:nvSpPr>
              <p:cNvPr id="84" name="Oval 83">
                <a:extLst>
                  <a:ext uri="{FF2B5EF4-FFF2-40B4-BE49-F238E27FC236}">
                    <a16:creationId xmlns:a16="http://schemas.microsoft.com/office/drawing/2014/main" id="{B9FBF8B1-0596-94D4-13DD-11C58C185601}"/>
                  </a:ext>
                </a:extLst>
              </p:cNvPr>
              <p:cNvSpPr/>
              <p:nvPr/>
            </p:nvSpPr>
            <p:spPr>
              <a:xfrm>
                <a:off x="2618508" y="3300662"/>
                <a:ext cx="1260763" cy="1260763"/>
              </a:xfrm>
              <a:prstGeom prst="ellipse">
                <a:avLst/>
              </a:prstGeom>
              <a:solidFill>
                <a:srgbClr val="6C4A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5" name="TextBox 84">
                <a:extLst>
                  <a:ext uri="{FF2B5EF4-FFF2-40B4-BE49-F238E27FC236}">
                    <a16:creationId xmlns:a16="http://schemas.microsoft.com/office/drawing/2014/main" id="{8C7DE9A8-4720-D125-8AAB-5A90093D2BCC}"/>
                  </a:ext>
                </a:extLst>
              </p:cNvPr>
              <p:cNvSpPr txBox="1"/>
              <p:nvPr/>
            </p:nvSpPr>
            <p:spPr>
              <a:xfrm>
                <a:off x="2725062" y="3587668"/>
                <a:ext cx="986743" cy="710632"/>
              </a:xfrm>
              <a:prstGeom prst="rect">
                <a:avLst/>
              </a:prstGeom>
              <a:noFill/>
              <a:ln>
                <a:noFill/>
              </a:ln>
              <a:effectLst/>
            </p:spPr>
            <p:txBody>
              <a:bodyPr wrap="square" rtlCol="0">
                <a:spAutoFit/>
              </a:bodyPr>
              <a:lstStyle/>
              <a:p>
                <a:pPr algn="ctr"/>
                <a:r>
                  <a:rPr lang="en-US" sz="1400" dirty="0">
                    <a:solidFill>
                      <a:schemeClr val="bg1"/>
                    </a:solidFill>
                    <a:latin typeface="Candara" panose="020E0502030303020204" pitchFamily="34" charset="0"/>
                  </a:rPr>
                  <a:t>mad ‘</a:t>
                </a:r>
                <a:r>
                  <a:rPr lang="en-US" sz="1400" dirty="0" err="1">
                    <a:solidFill>
                      <a:schemeClr val="bg1"/>
                    </a:solidFill>
                    <a:latin typeface="Candara" panose="020E0502030303020204" pitchFamily="34" charset="0"/>
                  </a:rPr>
                  <a:t>iwadh</a:t>
                </a:r>
                <a:endParaRPr lang="en-ID" sz="1400" dirty="0">
                  <a:solidFill>
                    <a:schemeClr val="bg1"/>
                  </a:solidFill>
                  <a:latin typeface="Candara" panose="020E0502030303020204" pitchFamily="34" charset="0"/>
                </a:endParaRPr>
              </a:p>
            </p:txBody>
          </p:sp>
        </p:grpSp>
        <p:grpSp>
          <p:nvGrpSpPr>
            <p:cNvPr id="72" name="Group 71">
              <a:extLst>
                <a:ext uri="{FF2B5EF4-FFF2-40B4-BE49-F238E27FC236}">
                  <a16:creationId xmlns:a16="http://schemas.microsoft.com/office/drawing/2014/main" id="{66CABCB7-A9C8-5969-749E-AD5474CE06ED}"/>
                </a:ext>
              </a:extLst>
            </p:cNvPr>
            <p:cNvGrpSpPr/>
            <p:nvPr/>
          </p:nvGrpSpPr>
          <p:grpSpPr>
            <a:xfrm>
              <a:off x="3352800" y="2771411"/>
              <a:ext cx="928267" cy="928267"/>
              <a:chOff x="2741880" y="4048769"/>
              <a:chExt cx="1260763" cy="1260763"/>
            </a:xfrm>
          </p:grpSpPr>
          <p:sp>
            <p:nvSpPr>
              <p:cNvPr id="82" name="Oval 81">
                <a:extLst>
                  <a:ext uri="{FF2B5EF4-FFF2-40B4-BE49-F238E27FC236}">
                    <a16:creationId xmlns:a16="http://schemas.microsoft.com/office/drawing/2014/main" id="{7A615873-D781-4254-6132-CDAEA032AA75}"/>
                  </a:ext>
                </a:extLst>
              </p:cNvPr>
              <p:cNvSpPr/>
              <p:nvPr/>
            </p:nvSpPr>
            <p:spPr>
              <a:xfrm>
                <a:off x="2741880" y="4048769"/>
                <a:ext cx="1260763" cy="1260763"/>
              </a:xfrm>
              <a:prstGeom prst="ellipse">
                <a:avLst/>
              </a:prstGeom>
              <a:solidFill>
                <a:srgbClr val="01B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TextBox 82">
                <a:extLst>
                  <a:ext uri="{FF2B5EF4-FFF2-40B4-BE49-F238E27FC236}">
                    <a16:creationId xmlns:a16="http://schemas.microsoft.com/office/drawing/2014/main" id="{C470E10D-05B5-6554-A7F0-962058DDA7C4}"/>
                  </a:ext>
                </a:extLst>
              </p:cNvPr>
              <p:cNvSpPr txBox="1"/>
              <p:nvPr/>
            </p:nvSpPr>
            <p:spPr>
              <a:xfrm>
                <a:off x="2912092" y="4295062"/>
                <a:ext cx="915555" cy="710632"/>
              </a:xfrm>
              <a:prstGeom prst="rect">
                <a:avLst/>
              </a:prstGeom>
              <a:noFill/>
              <a:ln>
                <a:noFill/>
              </a:ln>
              <a:effectLst/>
            </p:spPr>
            <p:txBody>
              <a:bodyPr wrap="square" rtlCol="0">
                <a:spAutoFit/>
              </a:bodyPr>
              <a:lstStyle/>
              <a:p>
                <a:pPr algn="ctr"/>
                <a:r>
                  <a:rPr lang="en-US" sz="1400" dirty="0">
                    <a:solidFill>
                      <a:schemeClr val="bg1"/>
                    </a:solidFill>
                    <a:latin typeface="Candara" panose="020E0502030303020204" pitchFamily="34" charset="0"/>
                  </a:rPr>
                  <a:t>mad </a:t>
                </a:r>
                <a:r>
                  <a:rPr lang="en-US" sz="1400" dirty="0" err="1">
                    <a:solidFill>
                      <a:schemeClr val="bg1"/>
                    </a:solidFill>
                    <a:latin typeface="Candara" panose="020E0502030303020204" pitchFamily="34" charset="0"/>
                  </a:rPr>
                  <a:t>tabi’i</a:t>
                </a:r>
                <a:endParaRPr lang="en-ID" sz="1400" dirty="0">
                  <a:solidFill>
                    <a:schemeClr val="bg1"/>
                  </a:solidFill>
                  <a:latin typeface="Candara" panose="020E0502030303020204" pitchFamily="34" charset="0"/>
                </a:endParaRPr>
              </a:p>
            </p:txBody>
          </p:sp>
        </p:grpSp>
        <p:grpSp>
          <p:nvGrpSpPr>
            <p:cNvPr id="73" name="Group 72">
              <a:extLst>
                <a:ext uri="{FF2B5EF4-FFF2-40B4-BE49-F238E27FC236}">
                  <a16:creationId xmlns:a16="http://schemas.microsoft.com/office/drawing/2014/main" id="{163EA3CA-1950-0B25-F241-DE7DD5ACB04A}"/>
                </a:ext>
              </a:extLst>
            </p:cNvPr>
            <p:cNvGrpSpPr/>
            <p:nvPr/>
          </p:nvGrpSpPr>
          <p:grpSpPr>
            <a:xfrm>
              <a:off x="7467600" y="2748687"/>
              <a:ext cx="959409" cy="928267"/>
              <a:chOff x="8802666" y="3511772"/>
              <a:chExt cx="1303059" cy="1260763"/>
            </a:xfrm>
          </p:grpSpPr>
          <p:sp>
            <p:nvSpPr>
              <p:cNvPr id="80" name="Oval 79">
                <a:extLst>
                  <a:ext uri="{FF2B5EF4-FFF2-40B4-BE49-F238E27FC236}">
                    <a16:creationId xmlns:a16="http://schemas.microsoft.com/office/drawing/2014/main" id="{DB43B618-494B-61AF-9C2C-094B33B7AE83}"/>
                  </a:ext>
                </a:extLst>
              </p:cNvPr>
              <p:cNvSpPr/>
              <p:nvPr/>
            </p:nvSpPr>
            <p:spPr>
              <a:xfrm>
                <a:off x="8802666" y="3511772"/>
                <a:ext cx="1260763" cy="1260763"/>
              </a:xfrm>
              <a:prstGeom prst="ellipse">
                <a:avLst/>
              </a:prstGeom>
              <a:solidFill>
                <a:srgbClr val="66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4">
                      <a:lumMod val="50000"/>
                    </a:schemeClr>
                  </a:solidFill>
                </a:endParaRPr>
              </a:p>
            </p:txBody>
          </p:sp>
          <p:sp>
            <p:nvSpPr>
              <p:cNvPr id="81" name="TextBox 80">
                <a:extLst>
                  <a:ext uri="{FF2B5EF4-FFF2-40B4-BE49-F238E27FC236}">
                    <a16:creationId xmlns:a16="http://schemas.microsoft.com/office/drawing/2014/main" id="{C72BE5FB-3487-F8C4-B443-F34957FD0488}"/>
                  </a:ext>
                </a:extLst>
              </p:cNvPr>
              <p:cNvSpPr txBox="1"/>
              <p:nvPr/>
            </p:nvSpPr>
            <p:spPr>
              <a:xfrm>
                <a:off x="8807371" y="3738602"/>
                <a:ext cx="1298354" cy="710632"/>
              </a:xfrm>
              <a:prstGeom prst="rect">
                <a:avLst/>
              </a:prstGeom>
              <a:noFill/>
              <a:ln>
                <a:noFill/>
              </a:ln>
              <a:effectLst/>
            </p:spPr>
            <p:txBody>
              <a:bodyPr wrap="square" rtlCol="0">
                <a:spAutoFit/>
              </a:bodyPr>
              <a:lstStyle/>
              <a:p>
                <a:pPr algn="ctr"/>
                <a:r>
                  <a:rPr lang="en-US" sz="1400" dirty="0">
                    <a:solidFill>
                      <a:schemeClr val="bg1"/>
                    </a:solidFill>
                    <a:latin typeface="Candara" panose="020E0502030303020204" pitchFamily="34" charset="0"/>
                  </a:rPr>
                  <a:t>alif lam </a:t>
                </a:r>
                <a:r>
                  <a:rPr lang="en-US" sz="1400" dirty="0" err="1">
                    <a:solidFill>
                      <a:schemeClr val="bg1"/>
                    </a:solidFill>
                    <a:latin typeface="Candara" panose="020E0502030303020204" pitchFamily="34" charset="0"/>
                  </a:rPr>
                  <a:t>syamsiyah</a:t>
                </a:r>
                <a:endParaRPr lang="en-ID" sz="1400" dirty="0">
                  <a:solidFill>
                    <a:schemeClr val="bg1"/>
                  </a:solidFill>
                  <a:latin typeface="Candara" panose="020E0502030303020204" pitchFamily="34" charset="0"/>
                </a:endParaRPr>
              </a:p>
            </p:txBody>
          </p:sp>
        </p:grpSp>
        <p:grpSp>
          <p:nvGrpSpPr>
            <p:cNvPr id="74" name="Group 73">
              <a:extLst>
                <a:ext uri="{FF2B5EF4-FFF2-40B4-BE49-F238E27FC236}">
                  <a16:creationId xmlns:a16="http://schemas.microsoft.com/office/drawing/2014/main" id="{2397EAC1-8FB0-C9B4-FBA0-3E02BB7D1ED5}"/>
                </a:ext>
              </a:extLst>
            </p:cNvPr>
            <p:cNvGrpSpPr/>
            <p:nvPr/>
          </p:nvGrpSpPr>
          <p:grpSpPr>
            <a:xfrm>
              <a:off x="7563370" y="1529486"/>
              <a:ext cx="928267" cy="928267"/>
              <a:chOff x="8506220" y="1693389"/>
              <a:chExt cx="1260763" cy="1260763"/>
            </a:xfrm>
          </p:grpSpPr>
          <p:sp>
            <p:nvSpPr>
              <p:cNvPr id="78" name="Oval 77">
                <a:extLst>
                  <a:ext uri="{FF2B5EF4-FFF2-40B4-BE49-F238E27FC236}">
                    <a16:creationId xmlns:a16="http://schemas.microsoft.com/office/drawing/2014/main" id="{14636D23-DFEF-E3D1-B046-CDA9F16E905B}"/>
                  </a:ext>
                </a:extLst>
              </p:cNvPr>
              <p:cNvSpPr/>
              <p:nvPr/>
            </p:nvSpPr>
            <p:spPr>
              <a:xfrm>
                <a:off x="8506220" y="1693389"/>
                <a:ext cx="1260763" cy="1260763"/>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6">
                      <a:lumMod val="50000"/>
                    </a:schemeClr>
                  </a:solidFill>
                </a:endParaRPr>
              </a:p>
            </p:txBody>
          </p:sp>
          <p:sp>
            <p:nvSpPr>
              <p:cNvPr id="79" name="TextBox 78">
                <a:extLst>
                  <a:ext uri="{FF2B5EF4-FFF2-40B4-BE49-F238E27FC236}">
                    <a16:creationId xmlns:a16="http://schemas.microsoft.com/office/drawing/2014/main" id="{458CD127-24A9-E2B3-B7A9-E937E93A0189}"/>
                  </a:ext>
                </a:extLst>
              </p:cNvPr>
              <p:cNvSpPr txBox="1"/>
              <p:nvPr/>
            </p:nvSpPr>
            <p:spPr>
              <a:xfrm>
                <a:off x="8568618" y="1977460"/>
                <a:ext cx="1146251" cy="710632"/>
              </a:xfrm>
              <a:prstGeom prst="rect">
                <a:avLst/>
              </a:prstGeom>
              <a:noFill/>
              <a:ln>
                <a:noFill/>
              </a:ln>
              <a:effectLst/>
            </p:spPr>
            <p:txBody>
              <a:bodyPr wrap="square" rtlCol="0">
                <a:spAutoFit/>
              </a:bodyPr>
              <a:lstStyle/>
              <a:p>
                <a:pPr algn="ctr"/>
                <a:r>
                  <a:rPr lang="en-US" sz="1400" dirty="0">
                    <a:solidFill>
                      <a:schemeClr val="bg1"/>
                    </a:solidFill>
                    <a:latin typeface="Candara" panose="020E0502030303020204" pitchFamily="34" charset="0"/>
                  </a:rPr>
                  <a:t>mad </a:t>
                </a:r>
                <a:r>
                  <a:rPr lang="en-US" sz="1400" dirty="0" err="1">
                    <a:solidFill>
                      <a:schemeClr val="bg1"/>
                    </a:solidFill>
                    <a:latin typeface="Candara" panose="020E0502030303020204" pitchFamily="34" charset="0"/>
                  </a:rPr>
                  <a:t>jaiz</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munfasil</a:t>
                </a:r>
                <a:endParaRPr lang="en-ID" sz="1400" dirty="0">
                  <a:solidFill>
                    <a:schemeClr val="bg1"/>
                  </a:solidFill>
                  <a:latin typeface="Candara" panose="020E0502030303020204" pitchFamily="34" charset="0"/>
                </a:endParaRPr>
              </a:p>
            </p:txBody>
          </p:sp>
        </p:grpSp>
        <p:grpSp>
          <p:nvGrpSpPr>
            <p:cNvPr id="75" name="Group 74">
              <a:extLst>
                <a:ext uri="{FF2B5EF4-FFF2-40B4-BE49-F238E27FC236}">
                  <a16:creationId xmlns:a16="http://schemas.microsoft.com/office/drawing/2014/main" id="{096D6106-D34D-4D5C-ADCF-17C2EB92D4EB}"/>
                </a:ext>
              </a:extLst>
            </p:cNvPr>
            <p:cNvGrpSpPr/>
            <p:nvPr/>
          </p:nvGrpSpPr>
          <p:grpSpPr>
            <a:xfrm>
              <a:off x="4114800" y="3609611"/>
              <a:ext cx="928267" cy="928267"/>
              <a:chOff x="1471196" y="4359605"/>
              <a:chExt cx="1260763" cy="1260763"/>
            </a:xfrm>
          </p:grpSpPr>
          <p:sp>
            <p:nvSpPr>
              <p:cNvPr id="76" name="Oval 75">
                <a:extLst>
                  <a:ext uri="{FF2B5EF4-FFF2-40B4-BE49-F238E27FC236}">
                    <a16:creationId xmlns:a16="http://schemas.microsoft.com/office/drawing/2014/main" id="{88458D04-AF27-66AE-6B49-A72B70F587AF}"/>
                  </a:ext>
                </a:extLst>
              </p:cNvPr>
              <p:cNvSpPr/>
              <p:nvPr/>
            </p:nvSpPr>
            <p:spPr>
              <a:xfrm>
                <a:off x="1471196" y="4359605"/>
                <a:ext cx="1260763" cy="1260763"/>
              </a:xfrm>
              <a:prstGeom prst="ellipse">
                <a:avLst/>
              </a:prstGeom>
              <a:solidFill>
                <a:srgbClr val="0020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7" name="TextBox 76">
                <a:extLst>
                  <a:ext uri="{FF2B5EF4-FFF2-40B4-BE49-F238E27FC236}">
                    <a16:creationId xmlns:a16="http://schemas.microsoft.com/office/drawing/2014/main" id="{52D90745-300C-D29B-9EDD-B17C0D11738B}"/>
                  </a:ext>
                </a:extLst>
              </p:cNvPr>
              <p:cNvSpPr txBox="1"/>
              <p:nvPr/>
            </p:nvSpPr>
            <p:spPr>
              <a:xfrm>
                <a:off x="1531751" y="4773852"/>
                <a:ext cx="1091126" cy="418020"/>
              </a:xfrm>
              <a:prstGeom prst="rect">
                <a:avLst/>
              </a:prstGeom>
              <a:noFill/>
              <a:ln>
                <a:noFill/>
              </a:ln>
              <a:effectLst/>
            </p:spPr>
            <p:txBody>
              <a:bodyPr wrap="square" rtlCol="0">
                <a:spAutoFit/>
              </a:bodyPr>
              <a:lstStyle/>
              <a:p>
                <a:pPr algn="ctr"/>
                <a:r>
                  <a:rPr lang="en-US" sz="1400" dirty="0" err="1">
                    <a:solidFill>
                      <a:schemeClr val="bg1"/>
                    </a:solidFill>
                    <a:latin typeface="Candara" panose="020E0502030303020204" pitchFamily="34" charset="0"/>
                  </a:rPr>
                  <a:t>gunnah</a:t>
                </a:r>
                <a:endParaRPr lang="en-ID" sz="14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2A1AA10C-A668-7D75-8259-B6D8E1974AEC}"/>
                </a:ext>
              </a:extLst>
            </p:cNvPr>
            <p:cNvGrpSpPr/>
            <p:nvPr/>
          </p:nvGrpSpPr>
          <p:grpSpPr>
            <a:xfrm>
              <a:off x="6615533" y="3586887"/>
              <a:ext cx="928267" cy="928267"/>
              <a:chOff x="6615533" y="3609611"/>
              <a:chExt cx="928267" cy="928267"/>
            </a:xfrm>
          </p:grpSpPr>
          <p:sp>
            <p:nvSpPr>
              <p:cNvPr id="37" name="Oval 36">
                <a:extLst>
                  <a:ext uri="{FF2B5EF4-FFF2-40B4-BE49-F238E27FC236}">
                    <a16:creationId xmlns:a16="http://schemas.microsoft.com/office/drawing/2014/main" id="{2663AFD1-A130-F966-1CE3-7FF085815AEF}"/>
                  </a:ext>
                </a:extLst>
              </p:cNvPr>
              <p:cNvSpPr/>
              <p:nvPr/>
            </p:nvSpPr>
            <p:spPr>
              <a:xfrm>
                <a:off x="6615533" y="3609611"/>
                <a:ext cx="928267" cy="928267"/>
              </a:xfrm>
              <a:prstGeom prst="ellipse">
                <a:avLst/>
              </a:prstGeom>
              <a:solidFill>
                <a:srgbClr val="4B0D3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 name="TextBox 34">
                <a:extLst>
                  <a:ext uri="{FF2B5EF4-FFF2-40B4-BE49-F238E27FC236}">
                    <a16:creationId xmlns:a16="http://schemas.microsoft.com/office/drawing/2014/main" id="{2E5792CE-81B9-3C16-B143-0BFE0BA51BDF}"/>
                  </a:ext>
                </a:extLst>
              </p:cNvPr>
              <p:cNvSpPr txBox="1"/>
              <p:nvPr/>
            </p:nvSpPr>
            <p:spPr>
              <a:xfrm>
                <a:off x="6652769" y="3928463"/>
                <a:ext cx="877175" cy="307777"/>
              </a:xfrm>
              <a:prstGeom prst="rect">
                <a:avLst/>
              </a:prstGeom>
              <a:noFill/>
            </p:spPr>
            <p:txBody>
              <a:bodyPr wrap="square" rtlCol="0">
                <a:spAutoFit/>
              </a:bodyPr>
              <a:lstStyle/>
              <a:p>
                <a:pPr algn="ctr"/>
                <a:r>
                  <a:rPr lang="en-US" sz="1400" dirty="0" err="1">
                    <a:solidFill>
                      <a:schemeClr val="bg1"/>
                    </a:solidFill>
                    <a:latin typeface="Candara" panose="020E0502030303020204" pitchFamily="34" charset="0"/>
                  </a:rPr>
                  <a:t>qalqalah</a:t>
                </a:r>
                <a:endParaRPr lang="en-ID" sz="1400" dirty="0">
                  <a:solidFill>
                    <a:schemeClr val="bg1"/>
                  </a:solidFill>
                  <a:latin typeface="Candara" panose="020E0502030303020204" pitchFamily="34" charset="0"/>
                </a:endParaRPr>
              </a:p>
            </p:txBody>
          </p:sp>
        </p:grpSp>
      </p:grpSp>
    </p:spTree>
    <p:extLst>
      <p:ext uri="{BB962C8B-B14F-4D97-AF65-F5344CB8AC3E}">
        <p14:creationId xmlns:p14="http://schemas.microsoft.com/office/powerpoint/2010/main" val="2083218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3"/>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16" presetClass="entr" presetSubtype="37" fill="hold" nodeType="after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4471096"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Al-</a:t>
            </a:r>
            <a:r>
              <a:rPr lang="en-ID" sz="2800" b="1" dirty="0" err="1">
                <a:solidFill>
                  <a:srgbClr val="005C4A"/>
                </a:solidFill>
                <a:latin typeface="Candara" panose="020E0502030303020204" pitchFamily="34" charset="0"/>
              </a:rPr>
              <a:t>Isrā</a:t>
            </a:r>
            <a:r>
              <a:rPr lang="en-ID" sz="2800" b="1" dirty="0">
                <a:solidFill>
                  <a:srgbClr val="005C4A"/>
                </a:solidFill>
                <a:latin typeface="Candara" panose="020E0502030303020204" pitchFamily="34" charset="0"/>
              </a:rPr>
              <a:t>/17: 32</a:t>
            </a:r>
          </a:p>
        </p:txBody>
      </p:sp>
      <p:sp>
        <p:nvSpPr>
          <p:cNvPr id="5" name="TextBox 4">
            <a:extLst>
              <a:ext uri="{FF2B5EF4-FFF2-40B4-BE49-F238E27FC236}">
                <a16:creationId xmlns:a16="http://schemas.microsoft.com/office/drawing/2014/main" id="{351CE976-C72C-4A26-2936-427794040E5A}"/>
              </a:ext>
            </a:extLst>
          </p:cNvPr>
          <p:cNvSpPr txBox="1"/>
          <p:nvPr/>
        </p:nvSpPr>
        <p:spPr>
          <a:xfrm>
            <a:off x="914400" y="1276350"/>
            <a:ext cx="7162800" cy="2769989"/>
          </a:xfrm>
          <a:prstGeom prst="rect">
            <a:avLst/>
          </a:prstGeom>
          <a:noFill/>
          <a:ln>
            <a:noFill/>
          </a:ln>
        </p:spPr>
        <p:txBody>
          <a:bodyPr wrap="square" rtlCol="0">
            <a:spAutoFit/>
          </a:bodyPr>
          <a:lstStyle/>
          <a:p>
            <a:pPr algn="ctr">
              <a:lnSpc>
                <a:spcPct val="115000"/>
              </a:lnSpc>
              <a:spcAft>
                <a:spcPts val="600"/>
              </a:spcAft>
            </a:pPr>
            <a:r>
              <a:rPr lang="en-US" sz="2000" b="1" i="1" u="sng" dirty="0">
                <a:solidFill>
                  <a:srgbClr val="EF5361"/>
                </a:solidFill>
                <a:latin typeface="Candara" panose="020E0502030303020204" pitchFamily="34" charset="0"/>
                <a:ea typeface="Calibri" panose="020F0502020204030204" pitchFamily="34" charset="0"/>
                <a:cs typeface="Times New Roman" panose="02020603050405020304" pitchFamily="18" charset="0"/>
              </a:rPr>
              <a:t>T</a:t>
            </a:r>
            <a:r>
              <a:rPr lang="x-none" sz="2000" b="1" i="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afsir Ringkas,</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 Lajnah Pentashih Mushaf </a:t>
            </a:r>
            <a:r>
              <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A</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l-Qur’an</a:t>
            </a:r>
            <a:endPar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Kement</a:t>
            </a:r>
            <a:r>
              <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e</a:t>
            </a:r>
            <a:r>
              <a:rPr lang="x-none"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rPr>
              <a:t>rian Agama RI:</a:t>
            </a:r>
            <a:endParaRPr lang="en-US" sz="2000" b="1" u="sng" dirty="0">
              <a:solidFill>
                <a:srgbClr val="EF536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endParaRPr lang="en-ID"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endParaRPr>
          </a:p>
          <a:p>
            <a:pPr algn="just"/>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Dan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janganlah</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kamu</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mendekati</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zina</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dengan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melakukan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perbuatan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yang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dapat</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merangsang</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atau</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menjerumuskan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kepada</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perbuatan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zina;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sesungguhnya</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zina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itu</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adalah</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suatu</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perbuatan</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yang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keji</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yang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mendatangkan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penyakit</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dan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merusak</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keturunan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dan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suatu</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jalan</a:t>
            </a:r>
            <a:r>
              <a:rPr lang="en-US" i="1"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yang </a:t>
            </a:r>
            <a:r>
              <a:rPr lang="en-US" i="1"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buruk</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yang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menyebabkan</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pelakunya</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disiksa</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dalam</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 </a:t>
            </a:r>
            <a:r>
              <a:rPr lang="en-US" dirty="0" err="1">
                <a:solidFill>
                  <a:srgbClr val="005C4A"/>
                </a:solidFill>
                <a:effectLst/>
                <a:latin typeface="Candara" panose="020E0502030303020204" pitchFamily="34" charset="0"/>
                <a:ea typeface="Calibri" panose="020F0502020204030204" pitchFamily="34" charset="0"/>
                <a:cs typeface="Open Sans" panose="020B0606030504020204" pitchFamily="34" charset="0"/>
              </a:rPr>
              <a:t>neraka</a:t>
            </a:r>
            <a:r>
              <a:rPr lang="en-US" dirty="0">
                <a:solidFill>
                  <a:srgbClr val="005C4A"/>
                </a:solidFill>
                <a:effectLst/>
                <a:latin typeface="Candara" panose="020E0502030303020204" pitchFamily="34" charset="0"/>
                <a:ea typeface="Calibri" panose="020F0502020204030204" pitchFamily="34" charset="0"/>
                <a:cs typeface="Open Sans" panose="020B0606030504020204" pitchFamily="34" charset="0"/>
              </a:rPr>
              <a:t>.”</a:t>
            </a:r>
            <a:endParaRPr lang="en-ID" sz="24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682862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up)">
                                      <p:cBhvr>
                                        <p:cTn id="11" dur="1000"/>
                                        <p:tgtEl>
                                          <p:spTgt spid="5">
                                            <p:txEl>
                                              <p:pRg st="0" end="0"/>
                                            </p:txEl>
                                          </p:spTgt>
                                        </p:tgtEl>
                                      </p:cBhvr>
                                    </p:animEffect>
                                  </p:childTnLst>
                                </p:cTn>
                              </p:par>
                            </p:childTnLst>
                          </p:cTn>
                        </p:par>
                        <p:par>
                          <p:cTn id="12" fill="hold">
                            <p:stCondLst>
                              <p:cond delay="2000"/>
                            </p:stCondLst>
                            <p:childTnLst>
                              <p:par>
                                <p:cTn id="13" presetID="22" presetClass="entr" presetSubtype="1" fill="hold" grpId="0" nodeType="afterEffect">
                                  <p:stCondLst>
                                    <p:cond delay="25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up)">
                                      <p:cBhvr>
                                        <p:cTn id="15" dur="1000"/>
                                        <p:tgtEl>
                                          <p:spTgt spid="5">
                                            <p:txEl>
                                              <p:pRg st="1" end="1"/>
                                            </p:txEl>
                                          </p:spTgt>
                                        </p:tgtEl>
                                      </p:cBhvr>
                                    </p:animEffect>
                                  </p:childTnLst>
                                </p:cTn>
                              </p:par>
                            </p:childTnLst>
                          </p:cTn>
                        </p:par>
                        <p:par>
                          <p:cTn id="16" fill="hold">
                            <p:stCondLst>
                              <p:cond delay="3250"/>
                            </p:stCondLst>
                            <p:childTnLst>
                              <p:par>
                                <p:cTn id="17" presetID="22" presetClass="entr" presetSubtype="1" fill="hold" grpId="0" nodeType="afterEffect">
                                  <p:stCondLst>
                                    <p:cond delay="25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up)">
                                      <p:cBhvr>
                                        <p:cTn id="19"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4471096"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US" sz="2800" b="1" dirty="0">
                <a:solidFill>
                  <a:srgbClr val="005C4A"/>
                </a:solidFill>
                <a:latin typeface="Candara" panose="020E0502030303020204" pitchFamily="34" charset="0"/>
              </a:rPr>
              <a:t> </a:t>
            </a:r>
            <a:r>
              <a:rPr lang="en-ID" sz="2800" b="1" dirty="0">
                <a:solidFill>
                  <a:srgbClr val="005C4A"/>
                </a:solidFill>
                <a:latin typeface="Candara" panose="020E0502030303020204" pitchFamily="34" charset="0"/>
              </a:rPr>
              <a:t>Q.S. Al-</a:t>
            </a:r>
            <a:r>
              <a:rPr lang="en-ID" sz="2800" b="1" dirty="0" err="1">
                <a:solidFill>
                  <a:srgbClr val="005C4A"/>
                </a:solidFill>
                <a:latin typeface="Candara" panose="020E0502030303020204" pitchFamily="34" charset="0"/>
              </a:rPr>
              <a:t>Isrā</a:t>
            </a:r>
            <a:r>
              <a:rPr lang="en-ID" sz="2800" b="1" dirty="0">
                <a:solidFill>
                  <a:srgbClr val="005C4A"/>
                </a:solidFill>
                <a:latin typeface="Candara" panose="020E0502030303020204" pitchFamily="34" charset="0"/>
              </a:rPr>
              <a:t>/17: 32</a:t>
            </a:r>
          </a:p>
        </p:txBody>
      </p:sp>
      <p:sp>
        <p:nvSpPr>
          <p:cNvPr id="7" name="TextBox 6">
            <a:extLst>
              <a:ext uri="{FF2B5EF4-FFF2-40B4-BE49-F238E27FC236}">
                <a16:creationId xmlns:a16="http://schemas.microsoft.com/office/drawing/2014/main" id="{A03AFA7C-0209-E9B9-D6C4-CEFEEC20E9B0}"/>
              </a:ext>
            </a:extLst>
          </p:cNvPr>
          <p:cNvSpPr txBox="1"/>
          <p:nvPr/>
        </p:nvSpPr>
        <p:spPr>
          <a:xfrm>
            <a:off x="609600" y="1073582"/>
            <a:ext cx="4648200" cy="425501"/>
          </a:xfrm>
          <a:prstGeom prst="rect">
            <a:avLst/>
          </a:prstGeom>
          <a:noFill/>
          <a:ln>
            <a:noFill/>
          </a:ln>
        </p:spPr>
        <p:txBody>
          <a:bodyPr wrap="square" rtlCol="0">
            <a:spAutoFit/>
          </a:bodyPr>
          <a:lstStyle/>
          <a:p>
            <a:pPr>
              <a:lnSpc>
                <a:spcPct val="115000"/>
              </a:lnSpc>
              <a:spcAft>
                <a:spcPts val="600"/>
              </a:spcAft>
            </a:pP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Prof. Dr. </a:t>
            </a:r>
            <a:r>
              <a:rPr lang="en-US" sz="2000" b="1" u="sng"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Wahbah</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2000" b="1" u="sng"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Zuhaili</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sz="2000" b="1" i="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Tafsir Al-Munir</a:t>
            </a:r>
            <a:r>
              <a:rPr lang="en-US" sz="2000" b="1" u="sng"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p>
        </p:txBody>
      </p:sp>
      <p:sp>
        <p:nvSpPr>
          <p:cNvPr id="11" name="TextBox 10">
            <a:extLst>
              <a:ext uri="{FF2B5EF4-FFF2-40B4-BE49-F238E27FC236}">
                <a16:creationId xmlns:a16="http://schemas.microsoft.com/office/drawing/2014/main" id="{899A9C55-44C0-E773-054A-986657C4B922}"/>
              </a:ext>
            </a:extLst>
          </p:cNvPr>
          <p:cNvSpPr txBox="1"/>
          <p:nvPr/>
        </p:nvSpPr>
        <p:spPr>
          <a:xfrm>
            <a:off x="5749665" y="1375405"/>
            <a:ext cx="2784735" cy="2940549"/>
          </a:xfrm>
          <a:prstGeom prst="rect">
            <a:avLst/>
          </a:prstGeom>
          <a:noFill/>
          <a:ln w="19050">
            <a:solidFill>
              <a:srgbClr val="005C4A"/>
            </a:solidFill>
          </a:ln>
        </p:spPr>
        <p:txBody>
          <a:bodyPr wrap="square" rtlCol="0">
            <a:spAutoFit/>
          </a:bodyPr>
          <a:lstStyle/>
          <a:p>
            <a:pPr algn="ctr">
              <a:lnSpc>
                <a:spcPct val="115000"/>
              </a:lnSpc>
              <a:spcAft>
                <a:spcPts val="600"/>
              </a:spcAft>
            </a:pP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en-US" b="1" i="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Lā</a:t>
            </a:r>
            <a:r>
              <a:rPr lang="en-US"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b="1" i="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taqrabuz</a:t>
            </a:r>
            <a:r>
              <a:rPr lang="en-US"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b="1" i="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zinā</a:t>
            </a:r>
            <a:r>
              <a:rPr lang="en-US" b="1" i="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latin typeface="Candara" panose="020E0502030303020204" pitchFamily="34" charset="0"/>
                <a:ea typeface="Calibri" panose="020F0502020204030204" pitchFamily="34" charset="0"/>
                <a:cs typeface="Times New Roman" panose="02020603050405020304" pitchFamily="18" charset="0"/>
              </a:rPr>
              <a:t>maknanya</a:t>
            </a:r>
            <a:r>
              <a:rPr lang="en-US" dirty="0">
                <a:solidFill>
                  <a:srgbClr val="005C4A"/>
                </a:solidFill>
                <a:latin typeface="Candara" panose="020E0502030303020204" pitchFamily="34" charset="0"/>
                <a:ea typeface="Calibri" panose="020F0502020204030204" pitchFamily="34" charset="0"/>
                <a:cs typeface="Times New Roman" panose="02020603050405020304" pitchFamily="18" charset="0"/>
              </a:rPr>
              <a:t> </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Jangan</a:t>
            </a:r>
            <a:r>
              <a:rPr lang="en-US"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kalian </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dekati</a:t>
            </a:r>
            <a:r>
              <a:rPr lang="en-US"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zina, </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jangan</a:t>
            </a:r>
            <a:r>
              <a:rPr lang="en-US"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juga </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dekati</a:t>
            </a:r>
            <a:r>
              <a:rPr lang="en-US"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penyebab</a:t>
            </a:r>
            <a:r>
              <a:rPr lang="en-US"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dan </a:t>
            </a:r>
            <a:r>
              <a:rPr lang="en-US"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pendorongnya</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karena</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melakukan</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penyebab</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sesuatu</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akan</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mendorong</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seseorang</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melakukan</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akibat</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 </a:t>
            </a:r>
            <a:r>
              <a:rPr lang="en-US"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tersebut</a:t>
            </a:r>
            <a:r>
              <a:rPr lang="en-US"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a:t>
            </a:r>
            <a:endParaRPr lang="en-ID" sz="3200" dirty="0">
              <a:solidFill>
                <a:srgbClr val="005C4A"/>
              </a:solidFill>
              <a:latin typeface="Candara" panose="020E0502030303020204" pitchFamily="34" charset="0"/>
            </a:endParaRPr>
          </a:p>
        </p:txBody>
      </p:sp>
      <p:grpSp>
        <p:nvGrpSpPr>
          <p:cNvPr id="13" name="Group 12">
            <a:extLst>
              <a:ext uri="{FF2B5EF4-FFF2-40B4-BE49-F238E27FC236}">
                <a16:creationId xmlns:a16="http://schemas.microsoft.com/office/drawing/2014/main" id="{2C08E94B-D7BA-A3BD-A5E3-D6B6E63D3E6B}"/>
              </a:ext>
            </a:extLst>
          </p:cNvPr>
          <p:cNvGrpSpPr/>
          <p:nvPr/>
        </p:nvGrpSpPr>
        <p:grpSpPr>
          <a:xfrm>
            <a:off x="762000" y="1885950"/>
            <a:ext cx="4800600" cy="2647253"/>
            <a:chOff x="135134" y="2498746"/>
            <a:chExt cx="7395401" cy="4078136"/>
          </a:xfrm>
          <a:solidFill>
            <a:srgbClr val="EF5361"/>
          </a:solidFill>
        </p:grpSpPr>
        <p:grpSp>
          <p:nvGrpSpPr>
            <p:cNvPr id="15" name="Group 14">
              <a:extLst>
                <a:ext uri="{FF2B5EF4-FFF2-40B4-BE49-F238E27FC236}">
                  <a16:creationId xmlns:a16="http://schemas.microsoft.com/office/drawing/2014/main" id="{92C19B45-AF29-6871-B449-96D5614AE773}"/>
                </a:ext>
              </a:extLst>
            </p:cNvPr>
            <p:cNvGrpSpPr/>
            <p:nvPr/>
          </p:nvGrpSpPr>
          <p:grpSpPr>
            <a:xfrm>
              <a:off x="135134" y="2498746"/>
              <a:ext cx="2714509" cy="2666960"/>
              <a:chOff x="4939274" y="4441947"/>
              <a:chExt cx="3066144" cy="3012435"/>
            </a:xfrm>
            <a:grpFill/>
          </p:grpSpPr>
          <p:sp>
            <p:nvSpPr>
              <p:cNvPr id="22" name="Oval 21">
                <a:extLst>
                  <a:ext uri="{FF2B5EF4-FFF2-40B4-BE49-F238E27FC236}">
                    <a16:creationId xmlns:a16="http://schemas.microsoft.com/office/drawing/2014/main" id="{1BCDA2F3-D22C-A90E-B653-FB31B25D0C0E}"/>
                  </a:ext>
                </a:extLst>
              </p:cNvPr>
              <p:cNvSpPr/>
              <p:nvPr/>
            </p:nvSpPr>
            <p:spPr>
              <a:xfrm>
                <a:off x="4939274" y="4441947"/>
                <a:ext cx="3066144" cy="30124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dirty="0"/>
              </a:p>
            </p:txBody>
          </p:sp>
          <p:sp>
            <p:nvSpPr>
              <p:cNvPr id="23" name="TextBox 22">
                <a:extLst>
                  <a:ext uri="{FF2B5EF4-FFF2-40B4-BE49-F238E27FC236}">
                    <a16:creationId xmlns:a16="http://schemas.microsoft.com/office/drawing/2014/main" id="{25569AD7-F6B5-DC6B-81AF-15CF95CE67AC}"/>
                  </a:ext>
                </a:extLst>
              </p:cNvPr>
              <p:cNvSpPr txBox="1"/>
              <p:nvPr/>
            </p:nvSpPr>
            <p:spPr>
              <a:xfrm>
                <a:off x="5122787" y="4839728"/>
                <a:ext cx="2733545" cy="2236383"/>
              </a:xfrm>
              <a:prstGeom prst="rect">
                <a:avLst/>
              </a:prstGeom>
              <a:noFill/>
              <a:ln w="19050">
                <a:noFill/>
              </a:ln>
            </p:spPr>
            <p:txBody>
              <a:bodyPr wrap="square" rtlCol="0">
                <a:spAutoFit/>
              </a:bodyPr>
              <a:lstStyle/>
              <a:p>
                <a:pPr algn="ctr">
                  <a:lnSpc>
                    <a:spcPct val="115000"/>
                  </a:lnSpc>
                  <a:spcAft>
                    <a:spcPts val="600"/>
                  </a:spcAft>
                </a:pP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x-none"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fāhisyah</a:t>
                </a:r>
                <a:endParaRPr lang="en-US"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perbuatan</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yang sangat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keji</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atau</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sangat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rendah</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endParaRPr lang="en-ID" sz="1600" dirty="0">
                  <a:solidFill>
                    <a:schemeClr val="bg1"/>
                  </a:solidFill>
                  <a:latin typeface="Candara" panose="020E0502030303020204" pitchFamily="34" charset="0"/>
                </a:endParaRPr>
              </a:p>
            </p:txBody>
          </p:sp>
        </p:grpSp>
        <p:grpSp>
          <p:nvGrpSpPr>
            <p:cNvPr id="16" name="Group 15">
              <a:extLst>
                <a:ext uri="{FF2B5EF4-FFF2-40B4-BE49-F238E27FC236}">
                  <a16:creationId xmlns:a16="http://schemas.microsoft.com/office/drawing/2014/main" id="{9E5D2831-F487-6958-97B9-2725F03F172F}"/>
                </a:ext>
              </a:extLst>
            </p:cNvPr>
            <p:cNvGrpSpPr/>
            <p:nvPr/>
          </p:nvGrpSpPr>
          <p:grpSpPr>
            <a:xfrm>
              <a:off x="4823282" y="2498746"/>
              <a:ext cx="2707253" cy="2707253"/>
              <a:chOff x="7544767" y="3531629"/>
              <a:chExt cx="2399175" cy="2399175"/>
            </a:xfrm>
            <a:grpFill/>
          </p:grpSpPr>
          <p:sp>
            <p:nvSpPr>
              <p:cNvPr id="20" name="Oval 19">
                <a:extLst>
                  <a:ext uri="{FF2B5EF4-FFF2-40B4-BE49-F238E27FC236}">
                    <a16:creationId xmlns:a16="http://schemas.microsoft.com/office/drawing/2014/main" id="{6E3DB7C2-23C9-3F76-10F4-C342E3F54D72}"/>
                  </a:ext>
                </a:extLst>
              </p:cNvPr>
              <p:cNvSpPr/>
              <p:nvPr/>
            </p:nvSpPr>
            <p:spPr>
              <a:xfrm>
                <a:off x="7544767" y="3531629"/>
                <a:ext cx="2399175" cy="239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sp>
            <p:nvSpPr>
              <p:cNvPr id="21" name="TextBox 20">
                <a:extLst>
                  <a:ext uri="{FF2B5EF4-FFF2-40B4-BE49-F238E27FC236}">
                    <a16:creationId xmlns:a16="http://schemas.microsoft.com/office/drawing/2014/main" id="{208F559B-F886-9562-7EC7-0E2C6CDAE2B8}"/>
                  </a:ext>
                </a:extLst>
              </p:cNvPr>
              <p:cNvSpPr txBox="1"/>
              <p:nvPr/>
            </p:nvSpPr>
            <p:spPr>
              <a:xfrm>
                <a:off x="7748441" y="3843716"/>
                <a:ext cx="1881494" cy="1754601"/>
              </a:xfrm>
              <a:prstGeom prst="rect">
                <a:avLst/>
              </a:prstGeom>
              <a:noFill/>
              <a:ln w="19050">
                <a:noFill/>
              </a:ln>
            </p:spPr>
            <p:txBody>
              <a:bodyPr wrap="square" rtlCol="0">
                <a:spAutoFit/>
              </a:bodyPr>
              <a:lstStyle/>
              <a:p>
                <a:pPr algn="ctr">
                  <a:lnSpc>
                    <a:spcPct val="115000"/>
                  </a:lnSpc>
                  <a:spcAft>
                    <a:spcPts val="600"/>
                  </a:spcAft>
                </a:pPr>
                <a:r>
                  <a:rPr lang="en-ID" sz="1600" b="1" i="1" dirty="0">
                    <a:solidFill>
                      <a:schemeClr val="bg1"/>
                    </a:solidFill>
                    <a:latin typeface="Candara" panose="020E0502030303020204" pitchFamily="34" charset="0"/>
                    <a:ea typeface="Calibri" panose="020F0502020204030204" pitchFamily="34" charset="0"/>
                    <a:cs typeface="Times New Roman" panose="02020603050405020304" pitchFamily="18" charset="0"/>
                  </a:rPr>
                  <a:t>m</a:t>
                </a:r>
                <a:r>
                  <a:rPr lang="x-none"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aqtan</a:t>
                </a:r>
                <a:endParaRPr lang="en-US"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perbuatan</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yang sangat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dibenci</a:t>
                </a:r>
                <a:endParaRPr lang="en-ID" sz="1600" dirty="0">
                  <a:solidFill>
                    <a:schemeClr val="bg1"/>
                  </a:solidFill>
                  <a:latin typeface="Candara" panose="020E0502030303020204" pitchFamily="34" charset="0"/>
                </a:endParaRPr>
              </a:p>
            </p:txBody>
          </p:sp>
        </p:grpSp>
        <p:grpSp>
          <p:nvGrpSpPr>
            <p:cNvPr id="17" name="Group 16">
              <a:extLst>
                <a:ext uri="{FF2B5EF4-FFF2-40B4-BE49-F238E27FC236}">
                  <a16:creationId xmlns:a16="http://schemas.microsoft.com/office/drawing/2014/main" id="{747A2BE9-D6F6-F30E-BDD3-C83E28E03F4E}"/>
                </a:ext>
              </a:extLst>
            </p:cNvPr>
            <p:cNvGrpSpPr/>
            <p:nvPr/>
          </p:nvGrpSpPr>
          <p:grpSpPr>
            <a:xfrm>
              <a:off x="2470588" y="3862373"/>
              <a:ext cx="2714509" cy="2714509"/>
              <a:chOff x="8048169" y="1645000"/>
              <a:chExt cx="3270027" cy="3270027"/>
            </a:xfrm>
            <a:grpFill/>
          </p:grpSpPr>
          <p:sp>
            <p:nvSpPr>
              <p:cNvPr id="18" name="Oval 17">
                <a:extLst>
                  <a:ext uri="{FF2B5EF4-FFF2-40B4-BE49-F238E27FC236}">
                    <a16:creationId xmlns:a16="http://schemas.microsoft.com/office/drawing/2014/main" id="{69B7DC27-4C3B-277D-E67F-5900B8C13014}"/>
                  </a:ext>
                </a:extLst>
              </p:cNvPr>
              <p:cNvSpPr/>
              <p:nvPr/>
            </p:nvSpPr>
            <p:spPr>
              <a:xfrm>
                <a:off x="8048169" y="1645000"/>
                <a:ext cx="3270027" cy="32700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sp>
            <p:nvSpPr>
              <p:cNvPr id="19" name="TextBox 18">
                <a:extLst>
                  <a:ext uri="{FF2B5EF4-FFF2-40B4-BE49-F238E27FC236}">
                    <a16:creationId xmlns:a16="http://schemas.microsoft.com/office/drawing/2014/main" id="{EDD83C33-ACB4-8199-C523-152C57A3CC79}"/>
                  </a:ext>
                </a:extLst>
              </p:cNvPr>
              <p:cNvSpPr txBox="1"/>
              <p:nvPr/>
            </p:nvSpPr>
            <p:spPr>
              <a:xfrm>
                <a:off x="8288507" y="2329389"/>
                <a:ext cx="2885497" cy="2385091"/>
              </a:xfrm>
              <a:prstGeom prst="rect">
                <a:avLst/>
              </a:prstGeom>
              <a:noFill/>
              <a:ln w="19050">
                <a:noFill/>
              </a:ln>
            </p:spPr>
            <p:txBody>
              <a:bodyPr wrap="square" rtlCol="0">
                <a:spAutoFit/>
              </a:bodyPr>
              <a:lstStyle/>
              <a:p>
                <a:pPr algn="ctr">
                  <a:lnSpc>
                    <a:spcPct val="115000"/>
                  </a:lnSpc>
                  <a:spcAft>
                    <a:spcPts val="600"/>
                  </a:spcAft>
                </a:pPr>
                <a:r>
                  <a:rPr lang="en-US" sz="1600" b="1" i="1"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sā'a</a:t>
                </a:r>
                <a:r>
                  <a:rPr lang="en-US"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b="1" i="1"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sabīlā</a:t>
                </a:r>
                <a:endParaRPr lang="en-US" sz="1600" b="1" i="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seburuk</a:t>
                </a:r>
                <a:r>
                  <a:rPr lang="en-US" sz="1600" dirty="0" err="1">
                    <a:solidFill>
                      <a:schemeClr val="bg1"/>
                    </a:solidFill>
                    <a:latin typeface="Candara" panose="020E0502030303020204" pitchFamily="34" charset="0"/>
                    <a:ea typeface="Calibri" panose="020F0502020204030204" pitchFamily="34" charset="0"/>
                    <a:cs typeface="Times New Roman" panose="02020603050405020304" pitchFamily="18" charset="0"/>
                  </a:rPr>
                  <a:t>-</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buruknya</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jalan</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atau</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r>
                  <a:rPr lang="en-US" sz="1600" dirty="0" err="1">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cara</a:t>
                </a:r>
                <a:r>
                  <a:rPr lang="en-US" sz="1600"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rPr>
                  <a:t> </a:t>
                </a:r>
                <a:endParaRPr lang="en-ID" sz="1600" dirty="0">
                  <a:solidFill>
                    <a:schemeClr val="bg1"/>
                  </a:solidFill>
                  <a:latin typeface="Candara" panose="020E0502030303020204" pitchFamily="34" charset="0"/>
                </a:endParaRPr>
              </a:p>
            </p:txBody>
          </p:sp>
        </p:grpSp>
      </p:grpSp>
      <p:sp>
        <p:nvSpPr>
          <p:cNvPr id="14" name="Rectangle: Rounded Corners 13">
            <a:extLst>
              <a:ext uri="{FF2B5EF4-FFF2-40B4-BE49-F238E27FC236}">
                <a16:creationId xmlns:a16="http://schemas.microsoft.com/office/drawing/2014/main" id="{A867D65D-D334-2EED-E959-0274C999BC2F}"/>
              </a:ext>
            </a:extLst>
          </p:cNvPr>
          <p:cNvSpPr/>
          <p:nvPr/>
        </p:nvSpPr>
        <p:spPr>
          <a:xfrm>
            <a:off x="2514600" y="1899086"/>
            <a:ext cx="1350566" cy="496471"/>
          </a:xfrm>
          <a:prstGeom prst="roundRect">
            <a:avLst/>
          </a:prstGeom>
          <a:noFill/>
          <a:ln w="19050">
            <a:solidFill>
              <a:srgbClr val="9DD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5C4A"/>
                </a:solidFill>
                <a:latin typeface="Candara" panose="020E0502030303020204" pitchFamily="34" charset="0"/>
              </a:rPr>
              <a:t>3 Sifat Zina</a:t>
            </a:r>
            <a:endParaRPr lang="en-ID" b="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576869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16" presetClass="entr" presetSubtype="37"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500"/>
                                        <p:tgtEl>
                                          <p:spTgt spid="7"/>
                                        </p:tgtEl>
                                      </p:cBhvr>
                                    </p:animEffect>
                                  </p:childTnLst>
                                </p:cTn>
                              </p:par>
                            </p:childTnLst>
                          </p:cTn>
                        </p:par>
                        <p:par>
                          <p:cTn id="12" fill="hold">
                            <p:stCondLst>
                              <p:cond delay="12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2250"/>
                            </p:stCondLst>
                            <p:childTnLst>
                              <p:par>
                                <p:cTn id="23" presetID="16" presetClass="entr" presetSubtype="42" fill="hold" grpId="0" nodeType="afterEffect">
                                  <p:stCondLst>
                                    <p:cond delay="250"/>
                                  </p:stCondLst>
                                  <p:childTnLst>
                                    <p:set>
                                      <p:cBhvr>
                                        <p:cTn id="24" dur="1" fill="hold">
                                          <p:stCondLst>
                                            <p:cond delay="0"/>
                                          </p:stCondLst>
                                        </p:cTn>
                                        <p:tgtEl>
                                          <p:spTgt spid="11"/>
                                        </p:tgtEl>
                                        <p:attrNameLst>
                                          <p:attrName>style.visibility</p:attrName>
                                        </p:attrNameLst>
                                      </p:cBhvr>
                                      <p:to>
                                        <p:strVal val="visible"/>
                                      </p:to>
                                    </p:set>
                                    <p:animEffect transition="in" filter="barn(outHorizontal)">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1"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2513</TotalTime>
  <Words>1493</Words>
  <Application>Microsoft Office PowerPoint</Application>
  <PresentationFormat>On-screen Show (16:9)</PresentationFormat>
  <Paragraphs>195</Paragraphs>
  <Slides>26</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Adobe Naskh Medium</vt:lpstr>
      <vt:lpstr>Arial</vt:lpstr>
      <vt:lpstr>Calibri</vt:lpstr>
      <vt:lpstr>Candara</vt:lpstr>
      <vt:lpstr>Serca</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Nurul Handayani</cp:lastModifiedBy>
  <cp:revision>181</cp:revision>
  <dcterms:created xsi:type="dcterms:W3CDTF">2022-01-17T01:37:52Z</dcterms:created>
  <dcterms:modified xsi:type="dcterms:W3CDTF">2022-06-03T02:06:16Z</dcterms:modified>
</cp:coreProperties>
</file>